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76"/>
  </p:notesMasterIdLst>
  <p:handoutMasterIdLst>
    <p:handoutMasterId r:id="rId77"/>
  </p:handoutMasterIdLst>
  <p:sldIdLst>
    <p:sldId id="259" r:id="rId5"/>
    <p:sldId id="257" r:id="rId6"/>
    <p:sldId id="276" r:id="rId7"/>
    <p:sldId id="277" r:id="rId8"/>
    <p:sldId id="278" r:id="rId9"/>
    <p:sldId id="279" r:id="rId10"/>
    <p:sldId id="361" r:id="rId11"/>
    <p:sldId id="448" r:id="rId12"/>
    <p:sldId id="376" r:id="rId13"/>
    <p:sldId id="543" r:id="rId14"/>
    <p:sldId id="314" r:id="rId15"/>
    <p:sldId id="315" r:id="rId16"/>
    <p:sldId id="316" r:id="rId17"/>
    <p:sldId id="399" r:id="rId18"/>
    <p:sldId id="260" r:id="rId19"/>
    <p:sldId id="313" r:id="rId20"/>
    <p:sldId id="377" r:id="rId21"/>
    <p:sldId id="378" r:id="rId22"/>
    <p:sldId id="379" r:id="rId23"/>
    <p:sldId id="380" r:id="rId24"/>
    <p:sldId id="449" r:id="rId25"/>
    <p:sldId id="450" r:id="rId26"/>
    <p:sldId id="515" r:id="rId27"/>
    <p:sldId id="381" r:id="rId28"/>
    <p:sldId id="460" r:id="rId29"/>
    <p:sldId id="382" r:id="rId30"/>
    <p:sldId id="383" r:id="rId31"/>
    <p:sldId id="516" r:id="rId32"/>
    <p:sldId id="454" r:id="rId33"/>
    <p:sldId id="452" r:id="rId34"/>
    <p:sldId id="453" r:id="rId35"/>
    <p:sldId id="455" r:id="rId36"/>
    <p:sldId id="384" r:id="rId37"/>
    <p:sldId id="522" r:id="rId38"/>
    <p:sldId id="523" r:id="rId39"/>
    <p:sldId id="524" r:id="rId40"/>
    <p:sldId id="525" r:id="rId41"/>
    <p:sldId id="386" r:id="rId42"/>
    <p:sldId id="385" r:id="rId43"/>
    <p:sldId id="387" r:id="rId44"/>
    <p:sldId id="468" r:id="rId45"/>
    <p:sldId id="469" r:id="rId46"/>
    <p:sldId id="389" r:id="rId47"/>
    <p:sldId id="301" r:id="rId48"/>
    <p:sldId id="286" r:id="rId49"/>
    <p:sldId id="287" r:id="rId50"/>
    <p:sldId id="288" r:id="rId51"/>
    <p:sldId id="289" r:id="rId52"/>
    <p:sldId id="290" r:id="rId53"/>
    <p:sldId id="323" r:id="rId54"/>
    <p:sldId id="325" r:id="rId55"/>
    <p:sldId id="328" r:id="rId56"/>
    <p:sldId id="327" r:id="rId57"/>
    <p:sldId id="390" r:id="rId58"/>
    <p:sldId id="329" r:id="rId59"/>
    <p:sldId id="394" r:id="rId60"/>
    <p:sldId id="395" r:id="rId61"/>
    <p:sldId id="396" r:id="rId62"/>
    <p:sldId id="397" r:id="rId63"/>
    <p:sldId id="398" r:id="rId64"/>
    <p:sldId id="348" r:id="rId65"/>
    <p:sldId id="337" r:id="rId66"/>
    <p:sldId id="338" r:id="rId67"/>
    <p:sldId id="339" r:id="rId68"/>
    <p:sldId id="391" r:id="rId69"/>
    <p:sldId id="392" r:id="rId70"/>
    <p:sldId id="393" r:id="rId71"/>
    <p:sldId id="541" r:id="rId72"/>
    <p:sldId id="542" r:id="rId73"/>
    <p:sldId id="540" r:id="rId74"/>
    <p:sldId id="375"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2C6C"/>
    <a:srgbClr val="0C0CC6"/>
    <a:srgbClr val="003A8F"/>
    <a:srgbClr val="1171FF"/>
    <a:srgbClr val="00449A"/>
    <a:srgbClr val="FFFF66"/>
    <a:srgbClr val="E3893D"/>
    <a:srgbClr val="003A8E"/>
    <a:srgbClr val="E47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9/30/2020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2020/9/30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10F0556-B7EF-4F07-99B7-F8104BCBB87C}"/>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964314DA-EBA8-4080-BC17-B197A051910B}" type="slidenum">
              <a:rPr lang="zh-CN" altLang="en-US" sz="1200" smtClean="0">
                <a:latin typeface="Times New Roman" panose="02020603050405020304" pitchFamily="18" charset="0"/>
              </a:rPr>
              <a:pPr/>
              <a:t>22</a:t>
            </a:fld>
            <a:endParaRPr lang="en-US" altLang="zh-CN" sz="1200">
              <a:latin typeface="Times New Roman" panose="02020603050405020304" pitchFamily="18" charset="0"/>
            </a:endParaRPr>
          </a:p>
        </p:txBody>
      </p:sp>
      <p:sp>
        <p:nvSpPr>
          <p:cNvPr id="39939" name="Rectangle 2">
            <a:extLst>
              <a:ext uri="{FF2B5EF4-FFF2-40B4-BE49-F238E27FC236}">
                <a16:creationId xmlns:a16="http://schemas.microsoft.com/office/drawing/2014/main" id="{2B6036C3-6ACC-4223-83E5-21EF05057ED8}"/>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E0499918-F33C-4E97-AA64-D18AA4A5B09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E29E547-0A3D-4F69-99BB-A8374A1EB8B5}"/>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0837E556-B893-4C53-88A4-982E7E6F0DE2}" type="slidenum">
              <a:rPr lang="zh-CN" altLang="en-US" sz="1200" smtClean="0">
                <a:latin typeface="Times New Roman" panose="02020603050405020304" pitchFamily="18" charset="0"/>
              </a:rPr>
              <a:pPr/>
              <a:t>29</a:t>
            </a:fld>
            <a:endParaRPr lang="en-US" altLang="zh-CN" sz="1200">
              <a:latin typeface="Times New Roman" panose="02020603050405020304" pitchFamily="18" charset="0"/>
            </a:endParaRPr>
          </a:p>
        </p:txBody>
      </p:sp>
      <p:sp>
        <p:nvSpPr>
          <p:cNvPr id="47107" name="Rectangle 2">
            <a:extLst>
              <a:ext uri="{FF2B5EF4-FFF2-40B4-BE49-F238E27FC236}">
                <a16:creationId xmlns:a16="http://schemas.microsoft.com/office/drawing/2014/main" id="{62B8E1F0-1649-41C9-A21A-4D1A789169B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D44BE51E-1DE9-4872-8408-442695A20478}"/>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35CC982-F6C2-49E3-89E1-DB09744CF0BF}"/>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3E5E527-5F8F-4FA1-9D44-236442FCFB8D}" type="slidenum">
              <a:rPr lang="zh-CN" altLang="en-US" sz="1200" smtClean="0">
                <a:latin typeface="Times New Roman" panose="02020603050405020304" pitchFamily="18" charset="0"/>
              </a:rPr>
              <a:pPr/>
              <a:t>30</a:t>
            </a:fld>
            <a:endParaRPr lang="en-US" altLang="zh-CN" sz="1200">
              <a:latin typeface="Times New Roman" panose="02020603050405020304" pitchFamily="18" charset="0"/>
            </a:endParaRPr>
          </a:p>
        </p:txBody>
      </p:sp>
      <p:sp>
        <p:nvSpPr>
          <p:cNvPr id="49155" name="Rectangle 2">
            <a:extLst>
              <a:ext uri="{FF2B5EF4-FFF2-40B4-BE49-F238E27FC236}">
                <a16:creationId xmlns:a16="http://schemas.microsoft.com/office/drawing/2014/main" id="{3E5396AD-777A-4F41-8D31-A4B3887DA5BA}"/>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E0BA614-48C4-4CB4-BF79-061C8725A10A}"/>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08591713-EFB7-436D-8222-3BB470BD997E}"/>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B02C992-49B7-420D-95DD-125F72433162}" type="slidenum">
              <a:rPr lang="zh-CN" altLang="en-US" sz="1200" smtClean="0">
                <a:latin typeface="Times New Roman" panose="02020603050405020304" pitchFamily="18" charset="0"/>
              </a:rPr>
              <a:pPr/>
              <a:t>31</a:t>
            </a:fld>
            <a:endParaRPr lang="en-US" altLang="zh-CN" sz="1200">
              <a:latin typeface="Times New Roman" panose="02020603050405020304" pitchFamily="18" charset="0"/>
            </a:endParaRPr>
          </a:p>
        </p:txBody>
      </p:sp>
      <p:sp>
        <p:nvSpPr>
          <p:cNvPr id="51203" name="Rectangle 2">
            <a:extLst>
              <a:ext uri="{FF2B5EF4-FFF2-40B4-BE49-F238E27FC236}">
                <a16:creationId xmlns:a16="http://schemas.microsoft.com/office/drawing/2014/main" id="{7DF972D5-665E-4A23-A65D-28540412D07B}"/>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58C438D5-79F2-4488-B494-B4DE6520D823}"/>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48BF5F0-C92D-4AFC-9524-EFF807069352}"/>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C24B06C-8F66-426C-B2C9-EA5F2D03A6B3}" type="slidenum">
              <a:rPr lang="zh-CN" altLang="en-US" sz="1200" smtClean="0">
                <a:latin typeface="Times New Roman" panose="02020603050405020304" pitchFamily="18" charset="0"/>
              </a:rPr>
              <a:pPr/>
              <a:t>32</a:t>
            </a:fld>
            <a:endParaRPr lang="en-US" altLang="zh-CN" sz="1200">
              <a:latin typeface="Times New Roman" panose="02020603050405020304" pitchFamily="18" charset="0"/>
            </a:endParaRPr>
          </a:p>
        </p:txBody>
      </p:sp>
      <p:sp>
        <p:nvSpPr>
          <p:cNvPr id="53251" name="Rectangle 2">
            <a:extLst>
              <a:ext uri="{FF2B5EF4-FFF2-40B4-BE49-F238E27FC236}">
                <a16:creationId xmlns:a16="http://schemas.microsoft.com/office/drawing/2014/main" id="{46BA12B6-C442-4ABC-BA4B-722994A1CABC}"/>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AE07B180-7EE8-4E5F-B2FF-678DAE4E8DED}"/>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0D86508-2CD5-412A-B73D-14CD4B5D6C2B}"/>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424D246-5E4B-49C3-BCAF-7FD55ABE2D0C}" type="slidenum">
              <a:rPr lang="zh-CN" altLang="en-US" sz="1200" smtClean="0">
                <a:latin typeface="Times New Roman" panose="02020603050405020304" pitchFamily="18" charset="0"/>
              </a:rPr>
              <a:pPr/>
              <a:t>35</a:t>
            </a:fld>
            <a:endParaRPr lang="en-US" altLang="zh-CN" sz="1200">
              <a:latin typeface="Times New Roman" panose="02020603050405020304" pitchFamily="18" charset="0"/>
            </a:endParaRPr>
          </a:p>
        </p:txBody>
      </p:sp>
      <p:sp>
        <p:nvSpPr>
          <p:cNvPr id="78851" name="Rectangle 2">
            <a:extLst>
              <a:ext uri="{FF2B5EF4-FFF2-40B4-BE49-F238E27FC236}">
                <a16:creationId xmlns:a16="http://schemas.microsoft.com/office/drawing/2014/main" id="{3D5FA66E-9BCF-458D-A5C3-15FDA2D5223A}"/>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D1800C30-0544-49D6-A900-CD88111BAB2A}"/>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8D9D10A5-8B05-45D9-A9CD-D670EF5F1F31}"/>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A5FE9363-26B8-4353-B03D-76F56DD775E4}" type="slidenum">
              <a:rPr lang="zh-CN" altLang="en-US" sz="1200" smtClean="0">
                <a:latin typeface="Times New Roman" panose="02020603050405020304" pitchFamily="18" charset="0"/>
              </a:rPr>
              <a:pPr/>
              <a:t>41</a:t>
            </a:fld>
            <a:endParaRPr lang="en-US" altLang="zh-CN" sz="1200">
              <a:latin typeface="Times New Roman" panose="02020603050405020304" pitchFamily="18" charset="0"/>
            </a:endParaRPr>
          </a:p>
        </p:txBody>
      </p:sp>
      <p:sp>
        <p:nvSpPr>
          <p:cNvPr id="69635" name="Rectangle 2">
            <a:extLst>
              <a:ext uri="{FF2B5EF4-FFF2-40B4-BE49-F238E27FC236}">
                <a16:creationId xmlns:a16="http://schemas.microsoft.com/office/drawing/2014/main" id="{DC9A4096-8D90-4067-B103-B138F1AAE75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DE209802-6727-4B5C-8643-7C9DACEB2175}"/>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C53B902E-6690-4527-9FD0-421C8DB83A02}"/>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1398956-DD49-4807-AB6B-EA1DA513CE7E}" type="slidenum">
              <a:rPr lang="zh-CN" altLang="en-US" sz="1200" smtClean="0">
                <a:latin typeface="Times New Roman" panose="02020603050405020304" pitchFamily="18" charset="0"/>
              </a:rPr>
              <a:pPr/>
              <a:t>42</a:t>
            </a:fld>
            <a:endParaRPr lang="en-US" altLang="zh-CN" sz="1200">
              <a:latin typeface="Times New Roman" panose="02020603050405020304" pitchFamily="18" charset="0"/>
            </a:endParaRPr>
          </a:p>
        </p:txBody>
      </p:sp>
      <p:sp>
        <p:nvSpPr>
          <p:cNvPr id="71683" name="Rectangle 2">
            <a:extLst>
              <a:ext uri="{FF2B5EF4-FFF2-40B4-BE49-F238E27FC236}">
                <a16:creationId xmlns:a16="http://schemas.microsoft.com/office/drawing/2014/main" id="{7F39863A-75EB-4F16-A0A2-45CEDA2257B2}"/>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4483C6E6-2253-48DD-A3BD-2DDF6565C075}"/>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a:t>
            </a:fld>
            <a:endParaRPr kumimoji="1" lang="zh-CN" altLang="en-US"/>
          </a:p>
        </p:txBody>
      </p:sp>
    </p:spTree>
    <p:extLst>
      <p:ext uri="{BB962C8B-B14F-4D97-AF65-F5344CB8AC3E}">
        <p14:creationId xmlns:p14="http://schemas.microsoft.com/office/powerpoint/2010/main" val="445235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5C24AF5-FD0F-45F5-9E89-0399C77AE95E}"/>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482EE04-4BC5-4285-A7D1-9C3EBC45D0A9}" type="slidenum">
              <a:rPr lang="zh-CN" altLang="en-US" sz="1200" smtClean="0">
                <a:latin typeface="Times New Roman" panose="02020603050405020304" pitchFamily="18" charset="0"/>
              </a:rPr>
              <a:pPr/>
              <a:t>8</a:t>
            </a:fld>
            <a:endParaRPr lang="en-US" altLang="zh-CN" sz="1200">
              <a:latin typeface="Times New Roman" panose="02020603050405020304" pitchFamily="18" charset="0"/>
            </a:endParaRPr>
          </a:p>
        </p:txBody>
      </p:sp>
      <p:sp>
        <p:nvSpPr>
          <p:cNvPr id="34819" name="Rectangle 2">
            <a:extLst>
              <a:ext uri="{FF2B5EF4-FFF2-40B4-BE49-F238E27FC236}">
                <a16:creationId xmlns:a16="http://schemas.microsoft.com/office/drawing/2014/main" id="{8FAFD131-3634-4EC8-AD1C-AAC92C957FC6}"/>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F2C02147-D3E9-4ABD-BA3A-44C1EFDE16FC}"/>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extLst>
      <p:ext uri="{BB962C8B-B14F-4D97-AF65-F5344CB8AC3E}">
        <p14:creationId xmlns:p14="http://schemas.microsoft.com/office/powerpoint/2010/main" val="14865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10</a:t>
            </a:fld>
            <a:endParaRPr kumimoji="1" lang="zh-CN" altLang="en-US"/>
          </a:p>
        </p:txBody>
      </p:sp>
    </p:spTree>
    <p:extLst>
      <p:ext uri="{BB962C8B-B14F-4D97-AF65-F5344CB8AC3E}">
        <p14:creationId xmlns:p14="http://schemas.microsoft.com/office/powerpoint/2010/main" val="209331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17</a:t>
            </a:fld>
            <a:endParaRPr kumimoji="1" lang="zh-CN" altLang="en-US"/>
          </a:p>
        </p:txBody>
      </p:sp>
    </p:spTree>
    <p:extLst>
      <p:ext uri="{BB962C8B-B14F-4D97-AF65-F5344CB8AC3E}">
        <p14:creationId xmlns:p14="http://schemas.microsoft.com/office/powerpoint/2010/main" val="205137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18</a:t>
            </a:fld>
            <a:endParaRPr kumimoji="1" lang="zh-CN" altLang="en-US"/>
          </a:p>
        </p:txBody>
      </p:sp>
    </p:spTree>
    <p:extLst>
      <p:ext uri="{BB962C8B-B14F-4D97-AF65-F5344CB8AC3E}">
        <p14:creationId xmlns:p14="http://schemas.microsoft.com/office/powerpoint/2010/main" val="2436271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19</a:t>
            </a:fld>
            <a:endParaRPr kumimoji="1" lang="zh-CN" altLang="en-US"/>
          </a:p>
        </p:txBody>
      </p:sp>
    </p:spTree>
    <p:extLst>
      <p:ext uri="{BB962C8B-B14F-4D97-AF65-F5344CB8AC3E}">
        <p14:creationId xmlns:p14="http://schemas.microsoft.com/office/powerpoint/2010/main" val="2605897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0A2746D9-B771-4F8E-8EDB-0441EF44EEC8}"/>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AD523020-21B1-49D6-961C-0FC8532BA02B}" type="slidenum">
              <a:rPr lang="zh-CN" altLang="en-US" sz="1200" smtClean="0">
                <a:latin typeface="Times New Roman" panose="02020603050405020304" pitchFamily="18" charset="0"/>
              </a:rPr>
              <a:pPr/>
              <a:t>21</a:t>
            </a:fld>
            <a:endParaRPr lang="en-US" altLang="zh-CN" sz="1200">
              <a:latin typeface="Times New Roman" panose="02020603050405020304" pitchFamily="18" charset="0"/>
            </a:endParaRPr>
          </a:p>
        </p:txBody>
      </p:sp>
      <p:sp>
        <p:nvSpPr>
          <p:cNvPr id="37891" name="Rectangle 2">
            <a:extLst>
              <a:ext uri="{FF2B5EF4-FFF2-40B4-BE49-F238E27FC236}">
                <a16:creationId xmlns:a16="http://schemas.microsoft.com/office/drawing/2014/main" id="{97FF0EC9-6478-4FF2-9391-BE42BCCBC8B2}"/>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673CC795-6CEB-464D-8A61-5900F99E7DE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80772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827088" y="1282700"/>
            <a:ext cx="3598862" cy="448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578350" y="1282700"/>
            <a:ext cx="3600450" cy="4483100"/>
          </a:xfrm>
        </p:spPr>
        <p:txBody>
          <a:bodyPr/>
          <a:lstStyle/>
          <a:p>
            <a:pPr lvl="0"/>
            <a:endParaRPr lang="zh-CN" altLang="en-US" noProof="0"/>
          </a:p>
        </p:txBody>
      </p:sp>
    </p:spTree>
    <p:extLst>
      <p:ext uri="{BB962C8B-B14F-4D97-AF65-F5344CB8AC3E}">
        <p14:creationId xmlns:p14="http://schemas.microsoft.com/office/powerpoint/2010/main" val="421645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3.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3.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9/30/2020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8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9/30/2020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20.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2.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3.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7.wmf"/></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分级调度</a:t>
            </a: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常用的调度算法</a:t>
            </a: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处理器调度算法的目标</a:t>
            </a:r>
          </a:p>
        </p:txBody>
      </p:sp>
      <p:sp>
        <p:nvSpPr>
          <p:cNvPr id="162" name="文本框 76"/>
          <p:cNvSpPr txBox="1"/>
          <p:nvPr/>
        </p:nvSpPr>
        <p:spPr>
          <a:xfrm>
            <a:off x="4085799" y="419778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多处理器调度</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6</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693836" y="3481755"/>
            <a:ext cx="2004395"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处理器调度</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6.2 </a:t>
            </a:r>
            <a:r>
              <a:rPr lang="zh-CN" altLang="en-US" dirty="0">
                <a:latin typeface="华文楷体" panose="02010600040101010101" pitchFamily="2" charset="-122"/>
                <a:ea typeface="华文楷体" panose="02010600040101010101" pitchFamily="2" charset="-122"/>
              </a:rPr>
              <a:t>分级调度</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64867" y="1035080"/>
            <a:ext cx="6535271" cy="5361083"/>
          </a:xfrm>
          <a:prstGeom prst="rect">
            <a:avLst/>
          </a:prstGeom>
        </p:spPr>
        <p:txBody>
          <a:bodyPr wrap="square">
            <a:spAutoFit/>
          </a:bodyPr>
          <a:lstStyle/>
          <a:p>
            <a:pPr>
              <a:lnSpc>
                <a:spcPct val="150000"/>
              </a:lnSpc>
            </a:pPr>
            <a:r>
              <a:rPr lang="zh-CN" altLang="zh-CN" sz="2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一个进程从创建到执行需要经过以下三级调度：</a:t>
            </a:r>
            <a:endParaRPr lang="en-US" altLang="zh-CN" sz="2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zh-CN" sz="2000" kern="100" dirty="0">
                <a:solidFill>
                  <a:srgbClr val="1171FF"/>
                </a:solidFill>
                <a:latin typeface="黑体" panose="02010609060101010101" pitchFamily="49" charset="-122"/>
                <a:ea typeface="黑体" panose="02010609060101010101" pitchFamily="49" charset="-122"/>
                <a:cs typeface="Times New Roman" panose="02020603050405020304" pitchFamily="18" charset="0"/>
              </a:rPr>
              <a:t>长程调度</a:t>
            </a:r>
            <a:r>
              <a:rPr lang="zh-CN" altLang="en-US" sz="2000" kern="100" dirty="0">
                <a:solidFill>
                  <a:srgbClr val="1171F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latin typeface="黑体" panose="02010609060101010101" pitchFamily="49" charset="-122"/>
                <a:ea typeface="黑体" panose="02010609060101010101" pitchFamily="49" charset="-122"/>
              </a:rPr>
              <a:t>作业调度或宏观调度、高级调度</a:t>
            </a:r>
          </a:p>
          <a:p>
            <a:pPr lvl="2">
              <a:lnSpc>
                <a:spcPct val="150000"/>
              </a:lnSpc>
              <a:buClr>
                <a:srgbClr val="FF00FF"/>
              </a:buClr>
              <a:buSzPct val="800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一般在批处理系统中有作业调度</a:t>
            </a:r>
            <a:endParaRPr lang="zh-CN" altLang="en-US" sz="2000" dirty="0">
              <a:solidFill>
                <a:srgbClr val="006600"/>
              </a:solidFill>
              <a:latin typeface="黑体" panose="02010609060101010101" pitchFamily="49" charset="-122"/>
              <a:ea typeface="黑体" panose="02010609060101010101" pitchFamily="49" charset="-122"/>
            </a:endParaRPr>
          </a:p>
          <a:p>
            <a:pPr>
              <a:lnSpc>
                <a:spcPct val="150000"/>
              </a:lnSpc>
            </a:pPr>
            <a:r>
              <a:rPr lang="zh-CN" altLang="zh-CN" sz="2000" kern="100" dirty="0">
                <a:solidFill>
                  <a:srgbClr val="1171FF"/>
                </a:solidFill>
                <a:latin typeface="黑体" panose="02010609060101010101" pitchFamily="49" charset="-122"/>
                <a:ea typeface="黑体" panose="02010609060101010101" pitchFamily="49" charset="-122"/>
                <a:cs typeface="Times New Roman" panose="02020603050405020304" pitchFamily="18" charset="0"/>
              </a:rPr>
              <a:t>中程调度</a:t>
            </a:r>
            <a:r>
              <a:rPr lang="zh-CN" altLang="en-US" sz="2000" kern="100" dirty="0">
                <a:solidFill>
                  <a:srgbClr val="1171FF"/>
                </a:solidFill>
                <a:latin typeface="黑体" panose="02010609060101010101" pitchFamily="49" charset="-122"/>
                <a:ea typeface="黑体" panose="02010609060101010101" pitchFamily="49" charset="-122"/>
                <a:cs typeface="Times New Roman" panose="02020603050405020304" pitchFamily="18" charset="0"/>
              </a:rPr>
              <a:t>：又称</a:t>
            </a:r>
            <a:r>
              <a:rPr lang="zh-CN" altLang="en-US" sz="2000" dirty="0">
                <a:solidFill>
                  <a:srgbClr val="006600"/>
                </a:solidFill>
                <a:latin typeface="黑体" panose="02010609060101010101" pitchFamily="49" charset="-122"/>
                <a:ea typeface="黑体" panose="02010609060101010101" pitchFamily="49" charset="-122"/>
              </a:rPr>
              <a:t>中级调度，</a:t>
            </a:r>
            <a:r>
              <a:rPr lang="zh-CN" altLang="en-US" sz="2000" dirty="0">
                <a:latin typeface="黑体" panose="02010609060101010101" pitchFamily="49" charset="-122"/>
                <a:ea typeface="黑体" panose="02010609060101010101" pitchFamily="49" charset="-122"/>
              </a:rPr>
              <a:t>涉及进程在内外存间的交换，从存储器资源管理的角度来看，把进程的部分或全部换出到外存上，可为当前运行进程的执行提供所需内存空间。</a:t>
            </a:r>
            <a:endParaRPr lang="zh-CN" altLang="en-US" sz="2000" dirty="0">
              <a:solidFill>
                <a:srgbClr val="006600"/>
              </a:solidFill>
              <a:latin typeface="黑体" panose="02010609060101010101" pitchFamily="49" charset="-122"/>
              <a:ea typeface="黑体" panose="02010609060101010101" pitchFamily="49" charset="-122"/>
            </a:endParaRPr>
          </a:p>
          <a:p>
            <a:pPr>
              <a:lnSpc>
                <a:spcPct val="150000"/>
              </a:lnSpc>
            </a:pPr>
            <a:r>
              <a:rPr lang="zh-CN" altLang="zh-CN" sz="2000" kern="100" dirty="0">
                <a:solidFill>
                  <a:srgbClr val="1171FF"/>
                </a:solidFill>
                <a:latin typeface="黑体" panose="02010609060101010101" pitchFamily="49" charset="-122"/>
                <a:ea typeface="黑体" panose="02010609060101010101" pitchFamily="49" charset="-122"/>
                <a:cs typeface="Times New Roman" panose="02020603050405020304" pitchFamily="18" charset="0"/>
              </a:rPr>
              <a:t>短程调度</a:t>
            </a:r>
            <a:r>
              <a:rPr lang="zh-CN" altLang="en-US" sz="2000" kern="100" dirty="0">
                <a:solidFill>
                  <a:srgbClr val="1171FF"/>
                </a:solidFill>
                <a:latin typeface="黑体" panose="02010609060101010101" pitchFamily="49" charset="-122"/>
                <a:ea typeface="黑体" panose="02010609060101010101" pitchFamily="49" charset="-122"/>
                <a:cs typeface="Times New Roman" panose="02020603050405020304" pitchFamily="18" charset="0"/>
              </a:rPr>
              <a:t>：又称</a:t>
            </a:r>
            <a:r>
              <a:rPr lang="zh-CN" altLang="en-US" sz="2000" dirty="0">
                <a:latin typeface="黑体" panose="02010609060101010101" pitchFamily="49" charset="-122"/>
                <a:ea typeface="黑体" panose="02010609060101010101" pitchFamily="49" charset="-122"/>
              </a:rPr>
              <a:t>微观调度、进程调度、低级调度</a:t>
            </a:r>
            <a:r>
              <a:rPr lang="zh-CN" altLang="en-US" sz="24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从处理机资源分配的角度来看，处理机需要经常选择就绪进程或线程进入运行状态。低级调度算法的频繁使用，要求在实现时做到高效</a:t>
            </a:r>
          </a:p>
          <a:p>
            <a:pPr>
              <a:lnSpc>
                <a:spcPct val="150000"/>
              </a:lnSpc>
              <a:buClr>
                <a:srgbClr val="FF00FF"/>
              </a:buClr>
              <a:buSzPct val="80000"/>
              <a:buFont typeface="Wingdings" panose="05000000000000000000" pitchFamily="2" charset="2"/>
              <a:buChar char="l"/>
            </a:pPr>
            <a:r>
              <a:rPr lang="zh-CN" altLang="en-US" sz="2400" dirty="0">
                <a:solidFill>
                  <a:srgbClr val="006600"/>
                </a:solidFill>
                <a:latin typeface="黑体" panose="02010609060101010101" pitchFamily="49" charset="-122"/>
                <a:ea typeface="黑体" panose="02010609060101010101" pitchFamily="49" charset="-122"/>
              </a:rPr>
              <a:t>线程调度</a:t>
            </a:r>
            <a:endParaRPr lang="zh-CN" altLang="en-US" sz="2000" dirty="0">
              <a:solidFill>
                <a:srgbClr val="1171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5981325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7D87F10-E370-4328-8C9F-D12B47E6FAC1}"/>
              </a:ext>
            </a:extLst>
          </p:cNvPr>
          <p:cNvSpPr>
            <a:spLocks noGrp="1"/>
          </p:cNvSpPr>
          <p:nvPr>
            <p:ph type="title"/>
          </p:nvPr>
        </p:nvSpPr>
        <p:spPr>
          <a:xfrm>
            <a:off x="533400" y="188913"/>
            <a:ext cx="2438400" cy="685800"/>
          </a:xfrm>
          <a:noFill/>
          <a:ln/>
        </p:spPr>
        <p:txBody>
          <a:bodyPr>
            <a:normAutofit fontScale="90000"/>
          </a:bodyPr>
          <a:lstStyle/>
          <a:p>
            <a:r>
              <a:rPr lang="zh-CN" altLang="en-US" dirty="0">
                <a:solidFill>
                  <a:srgbClr val="CC0000"/>
                </a:solidFill>
              </a:rPr>
              <a:t>长程调度</a:t>
            </a:r>
          </a:p>
        </p:txBody>
      </p:sp>
      <p:sp>
        <p:nvSpPr>
          <p:cNvPr id="80899" name="Rectangle 3">
            <a:extLst>
              <a:ext uri="{FF2B5EF4-FFF2-40B4-BE49-F238E27FC236}">
                <a16:creationId xmlns:a16="http://schemas.microsoft.com/office/drawing/2014/main" id="{E9BD166F-E052-4C3F-BAA9-1B30BCF530CD}"/>
              </a:ext>
            </a:extLst>
          </p:cNvPr>
          <p:cNvSpPr>
            <a:spLocks noGrp="1"/>
          </p:cNvSpPr>
          <p:nvPr>
            <p:ph type="body" idx="1"/>
          </p:nvPr>
        </p:nvSpPr>
        <p:spPr>
          <a:xfrm>
            <a:off x="457200" y="1371600"/>
            <a:ext cx="7495563" cy="4114800"/>
          </a:xfrm>
        </p:spPr>
        <p:txBody>
          <a:bodyPr>
            <a:normAutofit fontScale="70000" lnSpcReduction="20000"/>
          </a:bodyPr>
          <a:lstStyle/>
          <a:p>
            <a:pPr algn="just">
              <a:lnSpc>
                <a:spcPct val="150000"/>
              </a:lnSpc>
              <a:buFont typeface="Arial" panose="020B0604020202020204" pitchFamily="34" charset="0"/>
              <a:buNone/>
            </a:pPr>
            <a:r>
              <a:rPr lang="zh-CN" altLang="en-US" sz="2400" dirty="0">
                <a:latin typeface="黑体" panose="02010609060101010101" pitchFamily="49" charset="-122"/>
                <a:ea typeface="黑体" panose="02010609060101010101" pitchFamily="49" charset="-122"/>
              </a:rPr>
              <a:t>        又称为作业调度，用于决定把外存上处于后备队列中的作业调入内存，并为它们创建进程、分配必要的资源，然后，将新创建的进程排在就绪队列中，准备执行。在作业调度中，必须解决两个问题：</a:t>
            </a:r>
          </a:p>
          <a:p>
            <a:pPr algn="just">
              <a:lnSpc>
                <a:spcPct val="150000"/>
              </a:lnSpc>
              <a:buFont typeface="Arial" panose="020B0604020202020204" pitchFamily="34" charset="0"/>
              <a:buNone/>
            </a:pPr>
            <a:endParaRPr lang="zh-CN" altLang="en-US" sz="2400" dirty="0">
              <a:latin typeface="黑体" panose="02010609060101010101" pitchFamily="49" charset="-122"/>
              <a:ea typeface="黑体" panose="02010609060101010101" pitchFamily="49" charset="-122"/>
            </a:endParaRPr>
          </a:p>
          <a:p>
            <a:pPr algn="just">
              <a:lnSpc>
                <a:spcPct val="150000"/>
              </a:lnSpc>
              <a:buFont typeface="Arial" panose="020B0604020202020204" pitchFamily="34" charset="0"/>
              <a:buNone/>
            </a:pPr>
            <a:r>
              <a:rPr lang="zh-CN" altLang="en-US" sz="2400" dirty="0">
                <a:latin typeface="黑体" panose="02010609060101010101" pitchFamily="49" charset="-122"/>
                <a:ea typeface="黑体" panose="02010609060101010101" pitchFamily="49" charset="-122"/>
              </a:rPr>
              <a:t>     1）</a:t>
            </a:r>
            <a:r>
              <a:rPr lang="zh-CN" altLang="en-US" sz="2400" dirty="0">
                <a:solidFill>
                  <a:srgbClr val="CC0000"/>
                </a:solidFill>
                <a:latin typeface="黑体" panose="02010609060101010101" pitchFamily="49" charset="-122"/>
                <a:ea typeface="黑体" panose="02010609060101010101" pitchFamily="49" charset="-122"/>
              </a:rPr>
              <a:t> 接纳多少个作业：</a:t>
            </a:r>
            <a:r>
              <a:rPr lang="zh-CN" altLang="en-US" sz="2400" dirty="0">
                <a:latin typeface="黑体" panose="02010609060101010101" pitchFamily="49" charset="-122"/>
                <a:ea typeface="黑体" panose="02010609060101010101" pitchFamily="49" charset="-122"/>
              </a:rPr>
              <a:t>多道程序的道数的确定应视系统的规模和运行速度，做适当的折中。</a:t>
            </a:r>
          </a:p>
          <a:p>
            <a:pPr algn="just">
              <a:lnSpc>
                <a:spcPct val="150000"/>
              </a:lnSpc>
            </a:pPr>
            <a:endParaRPr lang="zh-CN" altLang="en-US" sz="2400" dirty="0">
              <a:latin typeface="黑体" panose="02010609060101010101" pitchFamily="49" charset="-122"/>
              <a:ea typeface="黑体" panose="02010609060101010101" pitchFamily="49" charset="-122"/>
            </a:endParaRPr>
          </a:p>
          <a:p>
            <a:pPr algn="just">
              <a:lnSpc>
                <a:spcPct val="150000"/>
              </a:lnSpc>
              <a:buFont typeface="Arial" panose="020B0604020202020204" pitchFamily="34" charset="0"/>
              <a:buNone/>
            </a:pPr>
            <a:r>
              <a:rPr lang="zh-CN" altLang="en-US" sz="2400" dirty="0">
                <a:latin typeface="黑体" panose="02010609060101010101" pitchFamily="49" charset="-122"/>
                <a:ea typeface="黑体" panose="02010609060101010101" pitchFamily="49" charset="-122"/>
              </a:rPr>
              <a:t>     2） </a:t>
            </a:r>
            <a:r>
              <a:rPr lang="zh-CN" altLang="en-US" sz="2400" dirty="0">
                <a:solidFill>
                  <a:srgbClr val="CC0000"/>
                </a:solidFill>
                <a:latin typeface="黑体" panose="02010609060101010101" pitchFamily="49" charset="-122"/>
                <a:ea typeface="黑体" panose="02010609060101010101" pitchFamily="49" charset="-122"/>
              </a:rPr>
              <a:t>接纳哪些作业</a:t>
            </a:r>
            <a:r>
              <a:rPr lang="zh-CN" altLang="en-US" sz="2400" dirty="0">
                <a:latin typeface="黑体" panose="02010609060101010101" pitchFamily="49" charset="-122"/>
                <a:ea typeface="黑体" panose="02010609060101010101" pitchFamily="49" charset="-122"/>
              </a:rPr>
              <a:t>：应该将作业从外存中调入内存，将取决于所采用的调度算法。</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75B46767-D086-4D03-BCE6-55311B13B180}"/>
              </a:ext>
            </a:extLst>
          </p:cNvPr>
          <p:cNvSpPr>
            <a:spLocks noGrp="1"/>
          </p:cNvSpPr>
          <p:nvPr>
            <p:ph type="title"/>
          </p:nvPr>
        </p:nvSpPr>
        <p:spPr>
          <a:xfrm>
            <a:off x="609600" y="609600"/>
            <a:ext cx="2860675" cy="457200"/>
          </a:xfrm>
          <a:noFill/>
          <a:ln/>
        </p:spPr>
        <p:txBody>
          <a:bodyPr>
            <a:normAutofit fontScale="90000"/>
          </a:bodyPr>
          <a:lstStyle/>
          <a:p>
            <a:r>
              <a:rPr lang="zh-CN" altLang="en-US">
                <a:solidFill>
                  <a:srgbClr val="CC0000"/>
                </a:solidFill>
              </a:rPr>
              <a:t>进程调度</a:t>
            </a:r>
          </a:p>
        </p:txBody>
      </p:sp>
      <p:sp>
        <p:nvSpPr>
          <p:cNvPr id="81923" name="Rectangle 3">
            <a:extLst>
              <a:ext uri="{FF2B5EF4-FFF2-40B4-BE49-F238E27FC236}">
                <a16:creationId xmlns:a16="http://schemas.microsoft.com/office/drawing/2014/main" id="{506B4D80-4BC3-4D86-A0F4-99FEC930C752}"/>
              </a:ext>
            </a:extLst>
          </p:cNvPr>
          <p:cNvSpPr>
            <a:spLocks noGrp="1"/>
          </p:cNvSpPr>
          <p:nvPr>
            <p:ph type="body" idx="1"/>
          </p:nvPr>
        </p:nvSpPr>
        <p:spPr>
          <a:xfrm>
            <a:off x="685800" y="1087772"/>
            <a:ext cx="7772400" cy="3200400"/>
          </a:xfrm>
        </p:spPr>
        <p:txBody>
          <a:bodyPr>
            <a:normAutofit fontScale="25000" lnSpcReduction="20000"/>
          </a:bodyPr>
          <a:lstStyle/>
          <a:p>
            <a:pPr algn="just">
              <a:lnSpc>
                <a:spcPct val="170000"/>
              </a:lnSpc>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a:t>
            </a:r>
            <a:r>
              <a:rPr lang="zh-CN" altLang="en-US" sz="9600" b="1" dirty="0">
                <a:solidFill>
                  <a:srgbClr val="0066CC"/>
                </a:solidFill>
                <a:latin typeface="黑体" panose="02010609060101010101" pitchFamily="49" charset="-122"/>
                <a:ea typeface="黑体" panose="02010609060101010101" pitchFamily="49" charset="-122"/>
              </a:rPr>
              <a:t>    </a:t>
            </a:r>
            <a:r>
              <a:rPr lang="zh-CN" altLang="en-US" sz="9600" dirty="0">
                <a:solidFill>
                  <a:srgbClr val="0066CC"/>
                </a:solidFill>
                <a:latin typeface="黑体" panose="02010609060101010101" pitchFamily="49" charset="-122"/>
                <a:ea typeface="黑体" panose="02010609060101010101" pitchFamily="49" charset="-122"/>
              </a:rPr>
              <a:t>决定就绪队列中的哪个进程将获得处理机，然后将处理机分配给该进程的操作，进程调度两种方式：</a:t>
            </a:r>
          </a:p>
          <a:p>
            <a:pPr algn="just">
              <a:lnSpc>
                <a:spcPct val="170000"/>
              </a:lnSpc>
              <a:buFont typeface="Arial" panose="020B0604020202020204" pitchFamily="34" charset="0"/>
              <a:buNone/>
            </a:pPr>
            <a:r>
              <a:rPr lang="zh-CN" altLang="en-US" sz="9600" dirty="0">
                <a:solidFill>
                  <a:srgbClr val="0066CC"/>
                </a:solidFill>
                <a:latin typeface="黑体" panose="02010609060101010101" pitchFamily="49" charset="-122"/>
                <a:ea typeface="黑体" panose="02010609060101010101" pitchFamily="49" charset="-122"/>
              </a:rPr>
              <a:t> 1）非抢占方式：一旦把处理机分配给某进程，该进程一直执行，直到该进程完成或发生某个事件而被阻塞时，才将处理机分配给其它进程，决不允许某进程抢占已经分配出去的处理机。</a:t>
            </a:r>
          </a:p>
          <a:p>
            <a:pPr algn="just">
              <a:lnSpc>
                <a:spcPct val="170000"/>
              </a:lnSpc>
              <a:buFont typeface="Arial" panose="020B0604020202020204" pitchFamily="34" charset="0"/>
              <a:buNone/>
            </a:pPr>
            <a:r>
              <a:rPr lang="zh-CN" altLang="en-US" sz="9600" dirty="0">
                <a:solidFill>
                  <a:srgbClr val="0066CC"/>
                </a:solidFill>
                <a:latin typeface="黑体" panose="02010609060101010101" pitchFamily="49" charset="-122"/>
                <a:ea typeface="黑体" panose="02010609060101010101" pitchFamily="49" charset="-122"/>
              </a:rPr>
              <a:t>  2）抢占方式：允许调度程序根据某个原则，去停止某个正在执行的进程，将处理机重新分配给另一个进程。抢占的原则有“时间片原则”、“优先权原则”和“短作业优先原则”。</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B491D19C-1269-474D-B123-85658E187B67}"/>
              </a:ext>
            </a:extLst>
          </p:cNvPr>
          <p:cNvSpPr>
            <a:spLocks noGrp="1"/>
          </p:cNvSpPr>
          <p:nvPr>
            <p:ph type="title"/>
          </p:nvPr>
        </p:nvSpPr>
        <p:spPr>
          <a:xfrm>
            <a:off x="685800" y="762000"/>
            <a:ext cx="2743200" cy="381000"/>
          </a:xfrm>
          <a:noFill/>
          <a:ln/>
        </p:spPr>
        <p:txBody>
          <a:bodyPr>
            <a:normAutofit fontScale="90000"/>
          </a:bodyPr>
          <a:lstStyle/>
          <a:p>
            <a:r>
              <a:rPr lang="zh-CN" altLang="en-US">
                <a:solidFill>
                  <a:srgbClr val="CC0000"/>
                </a:solidFill>
              </a:rPr>
              <a:t>交换调度</a:t>
            </a:r>
          </a:p>
        </p:txBody>
      </p:sp>
      <p:sp>
        <p:nvSpPr>
          <p:cNvPr id="82947" name="Rectangle 3">
            <a:extLst>
              <a:ext uri="{FF2B5EF4-FFF2-40B4-BE49-F238E27FC236}">
                <a16:creationId xmlns:a16="http://schemas.microsoft.com/office/drawing/2014/main" id="{D1C42662-34D3-4F13-9794-3939B98B5D35}"/>
              </a:ext>
            </a:extLst>
          </p:cNvPr>
          <p:cNvSpPr>
            <a:spLocks noGrp="1"/>
          </p:cNvSpPr>
          <p:nvPr>
            <p:ph type="body" idx="1"/>
          </p:nvPr>
        </p:nvSpPr>
        <p:spPr>
          <a:xfrm>
            <a:off x="1219200" y="1676400"/>
            <a:ext cx="6553200" cy="3217863"/>
          </a:xfrm>
        </p:spPr>
        <p:txBody>
          <a:bodyPr>
            <a:normAutofit fontScale="32500" lnSpcReduction="20000"/>
          </a:bodyPr>
          <a:lstStyle/>
          <a:p>
            <a:pPr algn="just">
              <a:lnSpc>
                <a:spcPct val="150000"/>
              </a:lnSpc>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a:t>
            </a:r>
            <a:r>
              <a:rPr lang="zh-CN" altLang="en-US" sz="5900" b="1" dirty="0">
                <a:solidFill>
                  <a:srgbClr val="0066CC"/>
                </a:solidFill>
                <a:latin typeface="黑体" panose="02010609060101010101" pitchFamily="49" charset="-122"/>
                <a:ea typeface="黑体" panose="02010609060101010101" pitchFamily="49" charset="-122"/>
              </a:rPr>
              <a:t>又称中程调度、中级调度，引入中级调度的主要目的，是为了提高内存的利用率和系统吞吐量，那些暂时不能运行的进程不再占用宝贵的内存空间，而将它们调到外存去等待。当这些进程重新具备运行条件时，且内存有空闲，就将那些就绪进程重新调入内存。</a:t>
            </a:r>
          </a:p>
          <a:p>
            <a:pPr algn="just">
              <a:lnSpc>
                <a:spcPct val="150000"/>
              </a:lnSpc>
              <a:buFont typeface="Arial" panose="020B0604020202020204" pitchFamily="34" charset="0"/>
              <a:buNone/>
            </a:pPr>
            <a:endParaRPr lang="zh-CN" altLang="en-US" sz="5900" b="1" dirty="0">
              <a:solidFill>
                <a:srgbClr val="0066CC"/>
              </a:solidFill>
              <a:latin typeface="黑体" panose="02010609060101010101" pitchFamily="49" charset="-122"/>
              <a:ea typeface="黑体" panose="02010609060101010101" pitchFamily="49" charset="-122"/>
            </a:endParaRPr>
          </a:p>
          <a:p>
            <a:pPr algn="just">
              <a:lnSpc>
                <a:spcPct val="150000"/>
              </a:lnSpc>
              <a:buFont typeface="Arial" panose="020B0604020202020204" pitchFamily="34" charset="0"/>
              <a:buNone/>
            </a:pPr>
            <a:r>
              <a:rPr lang="zh-CN" altLang="en-US" sz="5900" b="1" dirty="0">
                <a:solidFill>
                  <a:srgbClr val="0066CC"/>
                </a:solidFill>
                <a:latin typeface="黑体" panose="02010609060101010101" pitchFamily="49" charset="-122"/>
                <a:ea typeface="黑体" panose="02010609060101010101" pitchFamily="49" charset="-122"/>
              </a:rPr>
              <a:t>线程调度：指进程在执行状态中，多个线程之间的转换调度。</a:t>
            </a:r>
          </a:p>
          <a:p>
            <a:pPr>
              <a:lnSpc>
                <a:spcPct val="80000"/>
              </a:lnSpc>
            </a:pPr>
            <a:endParaRPr lang="zh-CN" altLang="en-US" sz="2400" b="1" dirty="0">
              <a:solidFill>
                <a:srgbClr val="0066CC"/>
              </a:solidFill>
              <a:latin typeface="楷体_GB2312" pitchFamily="49" charset="-122"/>
              <a:ea typeface="楷体_GB2312"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BF5936BC-4000-4397-B17B-C71109862CEE}"/>
              </a:ext>
            </a:extLst>
          </p:cNvPr>
          <p:cNvSpPr>
            <a:spLocks noGrp="1" noChangeArrowheads="1"/>
          </p:cNvSpPr>
          <p:nvPr>
            <p:ph type="title"/>
          </p:nvPr>
        </p:nvSpPr>
        <p:spPr>
          <a:xfrm>
            <a:off x="304800" y="381000"/>
            <a:ext cx="7793038" cy="623888"/>
          </a:xfrm>
        </p:spPr>
        <p:txBody>
          <a:bodyPr rtlCol="0">
            <a:normAutofit fontScale="90000"/>
          </a:bodyPr>
          <a:lstStyle/>
          <a:p>
            <a:pPr fontAlgn="auto">
              <a:spcAft>
                <a:spcPts val="0"/>
              </a:spcAft>
              <a:defRPr/>
            </a:pPr>
            <a:r>
              <a:rPr lang="en-US" altLang="zh-CN" sz="4000"/>
              <a:t> </a:t>
            </a:r>
            <a:r>
              <a:rPr lang="zh-CN" altLang="en-US" sz="4000"/>
              <a:t>批处理作业的状态及转换</a:t>
            </a:r>
          </a:p>
        </p:txBody>
      </p:sp>
      <p:sp>
        <p:nvSpPr>
          <p:cNvPr id="16386" name="Rectangle 3" descr="Rectangle: Click to edit Master text styles&#10;Second level&#10;Third level&#10;Fourth level&#10;Fifth level">
            <a:extLst>
              <a:ext uri="{FF2B5EF4-FFF2-40B4-BE49-F238E27FC236}">
                <a16:creationId xmlns:a16="http://schemas.microsoft.com/office/drawing/2014/main" id="{C1F23AE1-37E7-46BE-B229-AF3EB846AB2D}"/>
              </a:ext>
            </a:extLst>
          </p:cNvPr>
          <p:cNvSpPr>
            <a:spLocks noGrp="1" noChangeArrowheads="1"/>
          </p:cNvSpPr>
          <p:nvPr>
            <p:ph type="body" idx="1"/>
          </p:nvPr>
        </p:nvSpPr>
        <p:spPr>
          <a:xfrm>
            <a:off x="381000" y="1143000"/>
            <a:ext cx="8075613" cy="4518025"/>
          </a:xfrm>
        </p:spPr>
        <p:txBody>
          <a:bodyPr/>
          <a:lstStyle/>
          <a:p>
            <a:pPr>
              <a:buFont typeface="Wingdings" panose="05000000000000000000" pitchFamily="2" charset="2"/>
              <a:buNone/>
            </a:pPr>
            <a:r>
              <a:rPr lang="zh-CN" altLang="en-US">
                <a:latin typeface="楷体_GB2312" pitchFamily="49" charset="-122"/>
              </a:rPr>
              <a:t>		一个作业从进入系统到运行结束经历四个不同的状态：</a:t>
            </a:r>
          </a:p>
          <a:p>
            <a:pPr>
              <a:buFont typeface="Wingdings" panose="05000000000000000000" pitchFamily="2" charset="2"/>
              <a:buNone/>
            </a:pPr>
            <a:endParaRPr lang="zh-CN" altLang="en-US">
              <a:latin typeface="楷体_GB2312" pitchFamily="49" charset="-122"/>
            </a:endParaRPr>
          </a:p>
          <a:p>
            <a:pPr>
              <a:buFont typeface="Wingdings" panose="05000000000000000000" pitchFamily="2" charset="2"/>
              <a:buNone/>
            </a:pPr>
            <a:r>
              <a:rPr lang="zh-CN" altLang="en-US">
                <a:latin typeface="楷体_GB2312" pitchFamily="49" charset="-122"/>
              </a:rPr>
              <a:t>		</a:t>
            </a:r>
            <a:r>
              <a:rPr lang="zh-CN" altLang="en-US">
                <a:latin typeface="Times New Roman" panose="02020603050405020304" pitchFamily="18" charset="0"/>
              </a:rPr>
              <a:t>“</a:t>
            </a:r>
            <a:r>
              <a:rPr lang="zh-CN" altLang="en-US">
                <a:latin typeface="楷体_GB2312" pitchFamily="49" charset="-122"/>
              </a:rPr>
              <a:t>进入</a:t>
            </a:r>
            <a:r>
              <a:rPr lang="zh-CN" altLang="en-US">
                <a:latin typeface="Times New Roman" panose="02020603050405020304" pitchFamily="18" charset="0"/>
              </a:rPr>
              <a:t>”</a:t>
            </a:r>
            <a:endParaRPr lang="zh-CN" altLang="en-US">
              <a:latin typeface="楷体_GB2312" pitchFamily="49" charset="-122"/>
            </a:endParaRPr>
          </a:p>
          <a:p>
            <a:pPr>
              <a:buFont typeface="Wingdings" panose="05000000000000000000" pitchFamily="2" charset="2"/>
              <a:buNone/>
            </a:pPr>
            <a:r>
              <a:rPr lang="zh-CN" altLang="en-US">
                <a:latin typeface="楷体_GB2312" pitchFamily="49" charset="-122"/>
              </a:rPr>
              <a:t>		</a:t>
            </a:r>
            <a:r>
              <a:rPr lang="zh-CN" altLang="en-US">
                <a:latin typeface="Times New Roman" panose="02020603050405020304" pitchFamily="18" charset="0"/>
              </a:rPr>
              <a:t>“</a:t>
            </a:r>
            <a:r>
              <a:rPr lang="zh-CN" altLang="en-US">
                <a:latin typeface="楷体_GB2312" pitchFamily="49" charset="-122"/>
              </a:rPr>
              <a:t>后备</a:t>
            </a:r>
            <a:r>
              <a:rPr lang="zh-CN" altLang="en-US">
                <a:latin typeface="Times New Roman" panose="02020603050405020304" pitchFamily="18" charset="0"/>
              </a:rPr>
              <a:t>”</a:t>
            </a:r>
            <a:endParaRPr lang="zh-CN" altLang="en-US">
              <a:latin typeface="楷体_GB2312" pitchFamily="49" charset="-122"/>
            </a:endParaRPr>
          </a:p>
          <a:p>
            <a:pPr>
              <a:buFont typeface="Wingdings" panose="05000000000000000000" pitchFamily="2" charset="2"/>
              <a:buNone/>
            </a:pPr>
            <a:r>
              <a:rPr lang="zh-CN" altLang="en-US">
                <a:latin typeface="楷体_GB2312" pitchFamily="49" charset="-122"/>
              </a:rPr>
              <a:t>		</a:t>
            </a:r>
            <a:r>
              <a:rPr lang="zh-CN" altLang="en-US">
                <a:latin typeface="Times New Roman" panose="02020603050405020304" pitchFamily="18" charset="0"/>
              </a:rPr>
              <a:t>“</a:t>
            </a:r>
            <a:r>
              <a:rPr lang="zh-CN" altLang="en-US">
                <a:latin typeface="楷体_GB2312" pitchFamily="49" charset="-122"/>
              </a:rPr>
              <a:t>运行</a:t>
            </a:r>
            <a:r>
              <a:rPr lang="zh-CN" altLang="en-US">
                <a:latin typeface="Times New Roman" panose="02020603050405020304" pitchFamily="18" charset="0"/>
              </a:rPr>
              <a:t>”</a:t>
            </a:r>
            <a:endParaRPr lang="zh-CN" altLang="en-US">
              <a:latin typeface="楷体_GB2312" pitchFamily="49" charset="-122"/>
            </a:endParaRPr>
          </a:p>
          <a:p>
            <a:pPr>
              <a:buFont typeface="Wingdings" panose="05000000000000000000" pitchFamily="2" charset="2"/>
              <a:buNone/>
            </a:pPr>
            <a:r>
              <a:rPr lang="zh-CN" altLang="en-US">
                <a:latin typeface="楷体_GB2312" pitchFamily="49" charset="-122"/>
              </a:rPr>
              <a:t>		</a:t>
            </a:r>
            <a:r>
              <a:rPr lang="zh-CN" altLang="en-US">
                <a:latin typeface="Times New Roman" panose="02020603050405020304" pitchFamily="18" charset="0"/>
              </a:rPr>
              <a:t>“</a:t>
            </a:r>
            <a:r>
              <a:rPr lang="zh-CN" altLang="en-US">
                <a:latin typeface="楷体_GB2312" pitchFamily="49" charset="-122"/>
              </a:rPr>
              <a:t>完成</a:t>
            </a:r>
            <a:r>
              <a:rPr lang="zh-CN" altLang="en-US">
                <a:latin typeface="Times New Roman" panose="02020603050405020304" pitchFamily="18" charset="0"/>
              </a:rPr>
              <a:t>”</a:t>
            </a:r>
            <a:r>
              <a:rPr lang="zh-CN" altLang="en-US">
                <a:latin typeface="楷体_GB2312" pitchFamily="49" charset="-122"/>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9" name="Group 3">
            <a:extLst>
              <a:ext uri="{FF2B5EF4-FFF2-40B4-BE49-F238E27FC236}">
                <a16:creationId xmlns:a16="http://schemas.microsoft.com/office/drawing/2014/main" id="{36F80ACF-DA76-4C5A-8906-2224C4B56467}"/>
              </a:ext>
            </a:extLst>
          </p:cNvPr>
          <p:cNvGrpSpPr>
            <a:grpSpLocks/>
          </p:cNvGrpSpPr>
          <p:nvPr/>
        </p:nvGrpSpPr>
        <p:grpSpPr bwMode="auto">
          <a:xfrm>
            <a:off x="381000" y="1447800"/>
            <a:ext cx="8382000" cy="4033838"/>
            <a:chOff x="240" y="771"/>
            <a:chExt cx="5280" cy="2541"/>
          </a:xfrm>
        </p:grpSpPr>
        <p:sp>
          <p:nvSpPr>
            <p:cNvPr id="17412" name="Rectangle 4">
              <a:extLst>
                <a:ext uri="{FF2B5EF4-FFF2-40B4-BE49-F238E27FC236}">
                  <a16:creationId xmlns:a16="http://schemas.microsoft.com/office/drawing/2014/main" id="{5111284B-FF90-4676-BEEA-59771323C424}"/>
                </a:ext>
              </a:extLst>
            </p:cNvPr>
            <p:cNvSpPr>
              <a:spLocks noChangeArrowheads="1"/>
            </p:cNvSpPr>
            <p:nvPr/>
          </p:nvSpPr>
          <p:spPr bwMode="auto">
            <a:xfrm>
              <a:off x="810" y="1116"/>
              <a:ext cx="528" cy="3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数据</a:t>
              </a:r>
            </a:p>
          </p:txBody>
        </p:sp>
        <p:grpSp>
          <p:nvGrpSpPr>
            <p:cNvPr id="17413" name="Group 5">
              <a:extLst>
                <a:ext uri="{FF2B5EF4-FFF2-40B4-BE49-F238E27FC236}">
                  <a16:creationId xmlns:a16="http://schemas.microsoft.com/office/drawing/2014/main" id="{74470D20-C00D-4E21-A493-E64A90A04EB3}"/>
                </a:ext>
              </a:extLst>
            </p:cNvPr>
            <p:cNvGrpSpPr>
              <a:grpSpLocks/>
            </p:cNvGrpSpPr>
            <p:nvPr/>
          </p:nvGrpSpPr>
          <p:grpSpPr bwMode="auto">
            <a:xfrm>
              <a:off x="981" y="771"/>
              <a:ext cx="4128" cy="240"/>
              <a:chOff x="480" y="528"/>
              <a:chExt cx="4656" cy="288"/>
            </a:xfrm>
          </p:grpSpPr>
          <p:sp>
            <p:nvSpPr>
              <p:cNvPr id="17442" name="Rectangle 6">
                <a:extLst>
                  <a:ext uri="{FF2B5EF4-FFF2-40B4-BE49-F238E27FC236}">
                    <a16:creationId xmlns:a16="http://schemas.microsoft.com/office/drawing/2014/main" id="{2B30F73E-9AE6-4CD4-9F7D-56AF6F638FA6}"/>
                  </a:ext>
                </a:extLst>
              </p:cNvPr>
              <p:cNvSpPr>
                <a:spLocks noChangeArrowheads="1"/>
              </p:cNvSpPr>
              <p:nvPr/>
            </p:nvSpPr>
            <p:spPr bwMode="auto">
              <a:xfrm>
                <a:off x="480" y="528"/>
                <a:ext cx="864" cy="2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000" b="1">
                    <a:latin typeface="Times New Roman" panose="02020603050405020304" pitchFamily="18" charset="0"/>
                  </a:rPr>
                  <a:t>进入状态</a:t>
                </a:r>
              </a:p>
            </p:txBody>
          </p:sp>
          <p:sp>
            <p:nvSpPr>
              <p:cNvPr id="17443" name="Rectangle 7">
                <a:extLst>
                  <a:ext uri="{FF2B5EF4-FFF2-40B4-BE49-F238E27FC236}">
                    <a16:creationId xmlns:a16="http://schemas.microsoft.com/office/drawing/2014/main" id="{86D49BEE-F257-4F2C-9F0A-E1940ADDB19A}"/>
                  </a:ext>
                </a:extLst>
              </p:cNvPr>
              <p:cNvSpPr>
                <a:spLocks noChangeArrowheads="1"/>
              </p:cNvSpPr>
              <p:nvPr/>
            </p:nvSpPr>
            <p:spPr bwMode="auto">
              <a:xfrm>
                <a:off x="4272" y="528"/>
                <a:ext cx="864" cy="2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000" b="1">
                    <a:latin typeface="Times New Roman" panose="02020603050405020304" pitchFamily="18" charset="0"/>
                  </a:rPr>
                  <a:t>退出状态</a:t>
                </a:r>
              </a:p>
            </p:txBody>
          </p:sp>
          <p:sp>
            <p:nvSpPr>
              <p:cNvPr id="17444" name="Rectangle 8">
                <a:extLst>
                  <a:ext uri="{FF2B5EF4-FFF2-40B4-BE49-F238E27FC236}">
                    <a16:creationId xmlns:a16="http://schemas.microsoft.com/office/drawing/2014/main" id="{578D524E-2FB2-4EC4-B0E2-6CC5737A0EE0}"/>
                  </a:ext>
                </a:extLst>
              </p:cNvPr>
              <p:cNvSpPr>
                <a:spLocks noChangeArrowheads="1"/>
              </p:cNvSpPr>
              <p:nvPr/>
            </p:nvSpPr>
            <p:spPr bwMode="auto">
              <a:xfrm>
                <a:off x="1776" y="528"/>
                <a:ext cx="864" cy="2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000" b="1">
                    <a:latin typeface="Times New Roman" panose="02020603050405020304" pitchFamily="18" charset="0"/>
                  </a:rPr>
                  <a:t>后备状态</a:t>
                </a:r>
              </a:p>
            </p:txBody>
          </p:sp>
          <p:sp>
            <p:nvSpPr>
              <p:cNvPr id="17445" name="Rectangle 9">
                <a:extLst>
                  <a:ext uri="{FF2B5EF4-FFF2-40B4-BE49-F238E27FC236}">
                    <a16:creationId xmlns:a16="http://schemas.microsoft.com/office/drawing/2014/main" id="{B5B447CD-95B1-4ACE-811F-EEB80A385EF9}"/>
                  </a:ext>
                </a:extLst>
              </p:cNvPr>
              <p:cNvSpPr>
                <a:spLocks noChangeArrowheads="1"/>
              </p:cNvSpPr>
              <p:nvPr/>
            </p:nvSpPr>
            <p:spPr bwMode="auto">
              <a:xfrm>
                <a:off x="3024" y="528"/>
                <a:ext cx="864" cy="2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000" b="1">
                    <a:latin typeface="Times New Roman" panose="02020603050405020304" pitchFamily="18" charset="0"/>
                  </a:rPr>
                  <a:t>运行状态</a:t>
                </a:r>
              </a:p>
            </p:txBody>
          </p:sp>
          <p:sp>
            <p:nvSpPr>
              <p:cNvPr id="17446" name="Line 10">
                <a:extLst>
                  <a:ext uri="{FF2B5EF4-FFF2-40B4-BE49-F238E27FC236}">
                    <a16:creationId xmlns:a16="http://schemas.microsoft.com/office/drawing/2014/main" id="{AF8F63EF-F73F-418C-A3EA-91A3979F5B69}"/>
                  </a:ext>
                </a:extLst>
              </p:cNvPr>
              <p:cNvSpPr>
                <a:spLocks noChangeShapeType="1"/>
              </p:cNvSpPr>
              <p:nvPr/>
            </p:nvSpPr>
            <p:spPr bwMode="auto">
              <a:xfrm>
                <a:off x="1344" y="672"/>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7" name="Line 11">
                <a:extLst>
                  <a:ext uri="{FF2B5EF4-FFF2-40B4-BE49-F238E27FC236}">
                    <a16:creationId xmlns:a16="http://schemas.microsoft.com/office/drawing/2014/main" id="{E7D529AC-0D1E-4245-A541-ED45D71499C1}"/>
                  </a:ext>
                </a:extLst>
              </p:cNvPr>
              <p:cNvSpPr>
                <a:spLocks noChangeShapeType="1"/>
              </p:cNvSpPr>
              <p:nvPr/>
            </p:nvSpPr>
            <p:spPr bwMode="auto">
              <a:xfrm>
                <a:off x="2664" y="672"/>
                <a:ext cx="3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8" name="Line 12">
                <a:extLst>
                  <a:ext uri="{FF2B5EF4-FFF2-40B4-BE49-F238E27FC236}">
                    <a16:creationId xmlns:a16="http://schemas.microsoft.com/office/drawing/2014/main" id="{DBC5C0CD-A51E-42D8-B82A-81F85823B7BF}"/>
                  </a:ext>
                </a:extLst>
              </p:cNvPr>
              <p:cNvSpPr>
                <a:spLocks noChangeShapeType="1"/>
              </p:cNvSpPr>
              <p:nvPr/>
            </p:nvSpPr>
            <p:spPr bwMode="auto">
              <a:xfrm>
                <a:off x="3888" y="6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14" name="Rectangle 13">
              <a:extLst>
                <a:ext uri="{FF2B5EF4-FFF2-40B4-BE49-F238E27FC236}">
                  <a16:creationId xmlns:a16="http://schemas.microsoft.com/office/drawing/2014/main" id="{D215F3F7-4DA2-4DC8-9627-5173B3031648}"/>
                </a:ext>
              </a:extLst>
            </p:cNvPr>
            <p:cNvSpPr>
              <a:spLocks noChangeArrowheads="1"/>
            </p:cNvSpPr>
            <p:nvPr/>
          </p:nvSpPr>
          <p:spPr bwMode="auto">
            <a:xfrm>
              <a:off x="2880" y="2034"/>
              <a:ext cx="936" cy="192"/>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进程</a:t>
              </a:r>
            </a:p>
          </p:txBody>
        </p:sp>
        <p:sp>
          <p:nvSpPr>
            <p:cNvPr id="17415" name="Rectangle 14">
              <a:extLst>
                <a:ext uri="{FF2B5EF4-FFF2-40B4-BE49-F238E27FC236}">
                  <a16:creationId xmlns:a16="http://schemas.microsoft.com/office/drawing/2014/main" id="{F7D2D3B4-0019-4A3D-9A4D-FC9A9B2130A5}"/>
                </a:ext>
              </a:extLst>
            </p:cNvPr>
            <p:cNvSpPr>
              <a:spLocks noChangeArrowheads="1"/>
            </p:cNvSpPr>
            <p:nvPr/>
          </p:nvSpPr>
          <p:spPr bwMode="auto">
            <a:xfrm>
              <a:off x="2736" y="2256"/>
              <a:ext cx="1200" cy="105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7416" name="Rectangle 15">
              <a:extLst>
                <a:ext uri="{FF2B5EF4-FFF2-40B4-BE49-F238E27FC236}">
                  <a16:creationId xmlns:a16="http://schemas.microsoft.com/office/drawing/2014/main" id="{320C68D1-99DC-4C7C-8D02-321AAC15F583}"/>
                </a:ext>
              </a:extLst>
            </p:cNvPr>
            <p:cNvSpPr>
              <a:spLocks noChangeArrowheads="1"/>
            </p:cNvSpPr>
            <p:nvPr/>
          </p:nvSpPr>
          <p:spPr bwMode="auto">
            <a:xfrm>
              <a:off x="480" y="1968"/>
              <a:ext cx="528" cy="33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endParaRPr lang="zh-CN" altLang="en-US" b="1">
                <a:latin typeface="Times New Roman" panose="02020603050405020304" pitchFamily="18" charset="0"/>
              </a:endParaRPr>
            </a:p>
          </p:txBody>
        </p:sp>
        <p:sp>
          <p:nvSpPr>
            <p:cNvPr id="17417" name="Rectangle 16">
              <a:extLst>
                <a:ext uri="{FF2B5EF4-FFF2-40B4-BE49-F238E27FC236}">
                  <a16:creationId xmlns:a16="http://schemas.microsoft.com/office/drawing/2014/main" id="{92387C2D-EF35-4C1D-A7CA-E729251E8201}"/>
                </a:ext>
              </a:extLst>
            </p:cNvPr>
            <p:cNvSpPr>
              <a:spLocks noChangeArrowheads="1"/>
            </p:cNvSpPr>
            <p:nvPr/>
          </p:nvSpPr>
          <p:spPr bwMode="auto">
            <a:xfrm>
              <a:off x="432" y="1680"/>
              <a:ext cx="672" cy="192"/>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3600" b="1">
                  <a:latin typeface="Times New Roman" panose="02020603050405020304" pitchFamily="18" charset="0"/>
                </a:rPr>
                <a:t>… </a:t>
              </a:r>
            </a:p>
          </p:txBody>
        </p:sp>
        <p:sp>
          <p:nvSpPr>
            <p:cNvPr id="17418" name="Rectangle 17">
              <a:extLst>
                <a:ext uri="{FF2B5EF4-FFF2-40B4-BE49-F238E27FC236}">
                  <a16:creationId xmlns:a16="http://schemas.microsoft.com/office/drawing/2014/main" id="{F949FE03-E601-4DD7-9E98-7E813AC9F292}"/>
                </a:ext>
              </a:extLst>
            </p:cNvPr>
            <p:cNvSpPr>
              <a:spLocks noChangeArrowheads="1"/>
            </p:cNvSpPr>
            <p:nvPr/>
          </p:nvSpPr>
          <p:spPr bwMode="auto">
            <a:xfrm>
              <a:off x="1008" y="2688"/>
              <a:ext cx="624" cy="33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输入设备</a:t>
              </a:r>
            </a:p>
          </p:txBody>
        </p:sp>
        <p:sp>
          <p:nvSpPr>
            <p:cNvPr id="17419" name="Rectangle 18">
              <a:extLst>
                <a:ext uri="{FF2B5EF4-FFF2-40B4-BE49-F238E27FC236}">
                  <a16:creationId xmlns:a16="http://schemas.microsoft.com/office/drawing/2014/main" id="{6BE7603C-D150-473C-9C85-53008C912C6F}"/>
                </a:ext>
              </a:extLst>
            </p:cNvPr>
            <p:cNvSpPr>
              <a:spLocks noChangeArrowheads="1"/>
            </p:cNvSpPr>
            <p:nvPr/>
          </p:nvSpPr>
          <p:spPr bwMode="auto">
            <a:xfrm>
              <a:off x="672" y="1392"/>
              <a:ext cx="528" cy="3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数据</a:t>
              </a:r>
            </a:p>
          </p:txBody>
        </p:sp>
        <p:sp>
          <p:nvSpPr>
            <p:cNvPr id="17420" name="Rectangle 19">
              <a:extLst>
                <a:ext uri="{FF2B5EF4-FFF2-40B4-BE49-F238E27FC236}">
                  <a16:creationId xmlns:a16="http://schemas.microsoft.com/office/drawing/2014/main" id="{00A32E80-F6E6-4672-B1C8-2E44635EF33F}"/>
                </a:ext>
              </a:extLst>
            </p:cNvPr>
            <p:cNvSpPr>
              <a:spLocks noChangeArrowheads="1"/>
            </p:cNvSpPr>
            <p:nvPr/>
          </p:nvSpPr>
          <p:spPr bwMode="auto">
            <a:xfrm>
              <a:off x="336" y="2064"/>
              <a:ext cx="528" cy="3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源程序</a:t>
              </a:r>
            </a:p>
            <a:p>
              <a:pPr algn="ctr" eaLnBrk="0" hangingPunct="0"/>
              <a:endParaRPr lang="zh-CN" altLang="en-US" sz="2000" b="1">
                <a:latin typeface="Times New Roman" panose="02020603050405020304" pitchFamily="18" charset="0"/>
              </a:endParaRPr>
            </a:p>
          </p:txBody>
        </p:sp>
        <p:sp>
          <p:nvSpPr>
            <p:cNvPr id="17421" name="Rectangle 20">
              <a:extLst>
                <a:ext uri="{FF2B5EF4-FFF2-40B4-BE49-F238E27FC236}">
                  <a16:creationId xmlns:a16="http://schemas.microsoft.com/office/drawing/2014/main" id="{38D5B5EC-C9CD-42EF-9E82-B44E47C54138}"/>
                </a:ext>
              </a:extLst>
            </p:cNvPr>
            <p:cNvSpPr>
              <a:spLocks noChangeArrowheads="1"/>
            </p:cNvSpPr>
            <p:nvPr/>
          </p:nvSpPr>
          <p:spPr bwMode="auto">
            <a:xfrm>
              <a:off x="4896" y="2688"/>
              <a:ext cx="624" cy="33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输出设备</a:t>
              </a:r>
            </a:p>
          </p:txBody>
        </p:sp>
        <p:sp>
          <p:nvSpPr>
            <p:cNvPr id="17422" name="Rectangle 21">
              <a:extLst>
                <a:ext uri="{FF2B5EF4-FFF2-40B4-BE49-F238E27FC236}">
                  <a16:creationId xmlns:a16="http://schemas.microsoft.com/office/drawing/2014/main" id="{7589564A-EB2A-4114-9ED4-BC8394A44E59}"/>
                </a:ext>
              </a:extLst>
            </p:cNvPr>
            <p:cNvSpPr>
              <a:spLocks noChangeArrowheads="1"/>
            </p:cNvSpPr>
            <p:nvPr/>
          </p:nvSpPr>
          <p:spPr bwMode="auto">
            <a:xfrm>
              <a:off x="240" y="2304"/>
              <a:ext cx="528" cy="3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作业说</a:t>
              </a:r>
            </a:p>
            <a:p>
              <a:pPr algn="ctr" eaLnBrk="0" hangingPunct="0"/>
              <a:r>
                <a:rPr lang="zh-CN" altLang="en-US" b="1">
                  <a:latin typeface="Times New Roman" panose="02020603050405020304" pitchFamily="18" charset="0"/>
                </a:rPr>
                <a:t>明书</a:t>
              </a:r>
            </a:p>
          </p:txBody>
        </p:sp>
        <p:sp>
          <p:nvSpPr>
            <p:cNvPr id="17423" name="AutoShape 22">
              <a:extLst>
                <a:ext uri="{FF2B5EF4-FFF2-40B4-BE49-F238E27FC236}">
                  <a16:creationId xmlns:a16="http://schemas.microsoft.com/office/drawing/2014/main" id="{4795DC1B-C80F-4A0B-A94E-8B5B14D7B131}"/>
                </a:ext>
              </a:extLst>
            </p:cNvPr>
            <p:cNvSpPr>
              <a:spLocks noChangeArrowheads="1"/>
            </p:cNvSpPr>
            <p:nvPr/>
          </p:nvSpPr>
          <p:spPr bwMode="auto">
            <a:xfrm>
              <a:off x="1968" y="2304"/>
              <a:ext cx="384" cy="1008"/>
            </a:xfrm>
            <a:prstGeom prst="flowChartMagneticDisk">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输</a:t>
              </a:r>
            </a:p>
            <a:p>
              <a:pPr algn="ctr" eaLnBrk="0" hangingPunct="0"/>
              <a:r>
                <a:rPr lang="zh-CN" altLang="en-US" b="1">
                  <a:latin typeface="Times New Roman" panose="02020603050405020304" pitchFamily="18" charset="0"/>
                </a:rPr>
                <a:t>入</a:t>
              </a:r>
            </a:p>
            <a:p>
              <a:pPr algn="ctr" eaLnBrk="0" hangingPunct="0"/>
              <a:r>
                <a:rPr lang="zh-CN" altLang="en-US" b="1">
                  <a:latin typeface="Times New Roman" panose="02020603050405020304" pitchFamily="18" charset="0"/>
                </a:rPr>
                <a:t>井</a:t>
              </a:r>
            </a:p>
          </p:txBody>
        </p:sp>
        <p:sp>
          <p:nvSpPr>
            <p:cNvPr id="17424" name="Oval 23">
              <a:extLst>
                <a:ext uri="{FF2B5EF4-FFF2-40B4-BE49-F238E27FC236}">
                  <a16:creationId xmlns:a16="http://schemas.microsoft.com/office/drawing/2014/main" id="{7F64AB33-0BF5-44E6-BF8B-33C5EA4BDEFC}"/>
                </a:ext>
              </a:extLst>
            </p:cNvPr>
            <p:cNvSpPr>
              <a:spLocks noChangeArrowheads="1"/>
            </p:cNvSpPr>
            <p:nvPr/>
          </p:nvSpPr>
          <p:spPr bwMode="auto">
            <a:xfrm>
              <a:off x="3120" y="2400"/>
              <a:ext cx="432" cy="192"/>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运行</a:t>
              </a:r>
            </a:p>
          </p:txBody>
        </p:sp>
        <p:sp>
          <p:nvSpPr>
            <p:cNvPr id="17425" name="Oval 24">
              <a:extLst>
                <a:ext uri="{FF2B5EF4-FFF2-40B4-BE49-F238E27FC236}">
                  <a16:creationId xmlns:a16="http://schemas.microsoft.com/office/drawing/2014/main" id="{3B069BE7-6F56-4EEE-B274-AC77C72062A6}"/>
                </a:ext>
              </a:extLst>
            </p:cNvPr>
            <p:cNvSpPr>
              <a:spLocks noChangeArrowheads="1"/>
            </p:cNvSpPr>
            <p:nvPr/>
          </p:nvSpPr>
          <p:spPr bwMode="auto">
            <a:xfrm>
              <a:off x="3456" y="3024"/>
              <a:ext cx="432" cy="192"/>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等待</a:t>
              </a:r>
            </a:p>
          </p:txBody>
        </p:sp>
        <p:sp>
          <p:nvSpPr>
            <p:cNvPr id="17426" name="Oval 25">
              <a:extLst>
                <a:ext uri="{FF2B5EF4-FFF2-40B4-BE49-F238E27FC236}">
                  <a16:creationId xmlns:a16="http://schemas.microsoft.com/office/drawing/2014/main" id="{DB2EF63D-457E-458B-AD45-3DCB3224FA11}"/>
                </a:ext>
              </a:extLst>
            </p:cNvPr>
            <p:cNvSpPr>
              <a:spLocks noChangeArrowheads="1"/>
            </p:cNvSpPr>
            <p:nvPr/>
          </p:nvSpPr>
          <p:spPr bwMode="auto">
            <a:xfrm>
              <a:off x="2760" y="3024"/>
              <a:ext cx="432" cy="192"/>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就绪</a:t>
              </a:r>
            </a:p>
          </p:txBody>
        </p:sp>
        <p:sp>
          <p:nvSpPr>
            <p:cNvPr id="17427" name="Line 26">
              <a:extLst>
                <a:ext uri="{FF2B5EF4-FFF2-40B4-BE49-F238E27FC236}">
                  <a16:creationId xmlns:a16="http://schemas.microsoft.com/office/drawing/2014/main" id="{C08D23E0-0F77-4639-BE6C-56DB127ED8F1}"/>
                </a:ext>
              </a:extLst>
            </p:cNvPr>
            <p:cNvSpPr>
              <a:spLocks noChangeShapeType="1"/>
            </p:cNvSpPr>
            <p:nvPr/>
          </p:nvSpPr>
          <p:spPr bwMode="auto">
            <a:xfrm>
              <a:off x="480" y="268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8" name="Line 27">
              <a:extLst>
                <a:ext uri="{FF2B5EF4-FFF2-40B4-BE49-F238E27FC236}">
                  <a16:creationId xmlns:a16="http://schemas.microsoft.com/office/drawing/2014/main" id="{70AA32E9-4678-4159-AFD0-122527ACA4F3}"/>
                </a:ext>
              </a:extLst>
            </p:cNvPr>
            <p:cNvSpPr>
              <a:spLocks noChangeShapeType="1"/>
            </p:cNvSpPr>
            <p:nvPr/>
          </p:nvSpPr>
          <p:spPr bwMode="auto">
            <a:xfrm>
              <a:off x="480" y="2880"/>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9" name="AutoShape 28">
              <a:extLst>
                <a:ext uri="{FF2B5EF4-FFF2-40B4-BE49-F238E27FC236}">
                  <a16:creationId xmlns:a16="http://schemas.microsoft.com/office/drawing/2014/main" id="{DF644E3C-6C66-4566-B3DC-43F4A5EC8950}"/>
                </a:ext>
              </a:extLst>
            </p:cNvPr>
            <p:cNvSpPr>
              <a:spLocks noChangeArrowheads="1"/>
            </p:cNvSpPr>
            <p:nvPr/>
          </p:nvSpPr>
          <p:spPr bwMode="auto">
            <a:xfrm>
              <a:off x="4224" y="2304"/>
              <a:ext cx="384" cy="1008"/>
            </a:xfrm>
            <a:prstGeom prst="flowChartMagneticDisk">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输</a:t>
              </a:r>
            </a:p>
            <a:p>
              <a:pPr algn="ctr" eaLnBrk="0" hangingPunct="0"/>
              <a:r>
                <a:rPr lang="zh-CN" altLang="en-US" b="1">
                  <a:latin typeface="Times New Roman" panose="02020603050405020304" pitchFamily="18" charset="0"/>
                </a:rPr>
                <a:t>出</a:t>
              </a:r>
            </a:p>
            <a:p>
              <a:pPr algn="ctr" eaLnBrk="0" hangingPunct="0"/>
              <a:r>
                <a:rPr lang="zh-CN" altLang="en-US" b="1">
                  <a:latin typeface="Times New Roman" panose="02020603050405020304" pitchFamily="18" charset="0"/>
                </a:rPr>
                <a:t>井</a:t>
              </a:r>
            </a:p>
          </p:txBody>
        </p:sp>
        <p:sp>
          <p:nvSpPr>
            <p:cNvPr id="17430" name="Line 29">
              <a:extLst>
                <a:ext uri="{FF2B5EF4-FFF2-40B4-BE49-F238E27FC236}">
                  <a16:creationId xmlns:a16="http://schemas.microsoft.com/office/drawing/2014/main" id="{9032983D-3DAB-4278-9D94-A93BA4F5BEA7}"/>
                </a:ext>
              </a:extLst>
            </p:cNvPr>
            <p:cNvSpPr>
              <a:spLocks noChangeShapeType="1"/>
            </p:cNvSpPr>
            <p:nvPr/>
          </p:nvSpPr>
          <p:spPr bwMode="auto">
            <a:xfrm>
              <a:off x="3456" y="2592"/>
              <a:ext cx="192"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1" name="Line 30">
              <a:extLst>
                <a:ext uri="{FF2B5EF4-FFF2-40B4-BE49-F238E27FC236}">
                  <a16:creationId xmlns:a16="http://schemas.microsoft.com/office/drawing/2014/main" id="{6DCE4999-7CFA-4F57-BA35-20D90A5388A3}"/>
                </a:ext>
              </a:extLst>
            </p:cNvPr>
            <p:cNvSpPr>
              <a:spLocks noChangeShapeType="1"/>
            </p:cNvSpPr>
            <p:nvPr/>
          </p:nvSpPr>
          <p:spPr bwMode="auto">
            <a:xfrm flipH="1">
              <a:off x="3168" y="312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2" name="Line 31">
              <a:extLst>
                <a:ext uri="{FF2B5EF4-FFF2-40B4-BE49-F238E27FC236}">
                  <a16:creationId xmlns:a16="http://schemas.microsoft.com/office/drawing/2014/main" id="{B26DEB8F-2F7A-4F51-BD5B-99272F181DD7}"/>
                </a:ext>
              </a:extLst>
            </p:cNvPr>
            <p:cNvSpPr>
              <a:spLocks noChangeShapeType="1"/>
            </p:cNvSpPr>
            <p:nvPr/>
          </p:nvSpPr>
          <p:spPr bwMode="auto">
            <a:xfrm>
              <a:off x="1632" y="2880"/>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3" name="Line 32">
              <a:extLst>
                <a:ext uri="{FF2B5EF4-FFF2-40B4-BE49-F238E27FC236}">
                  <a16:creationId xmlns:a16="http://schemas.microsoft.com/office/drawing/2014/main" id="{C957E607-6FBE-4D3D-A71B-776D0DBF806E}"/>
                </a:ext>
              </a:extLst>
            </p:cNvPr>
            <p:cNvSpPr>
              <a:spLocks noChangeShapeType="1"/>
            </p:cNvSpPr>
            <p:nvPr/>
          </p:nvSpPr>
          <p:spPr bwMode="auto">
            <a:xfrm>
              <a:off x="2370" y="2880"/>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4" name="Line 33">
              <a:extLst>
                <a:ext uri="{FF2B5EF4-FFF2-40B4-BE49-F238E27FC236}">
                  <a16:creationId xmlns:a16="http://schemas.microsoft.com/office/drawing/2014/main" id="{AE03017D-FDCC-45A3-9582-ECF97EBDBFD7}"/>
                </a:ext>
              </a:extLst>
            </p:cNvPr>
            <p:cNvSpPr>
              <a:spLocks noChangeShapeType="1"/>
            </p:cNvSpPr>
            <p:nvPr/>
          </p:nvSpPr>
          <p:spPr bwMode="auto">
            <a:xfrm>
              <a:off x="3936" y="288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5" name="Line 34">
              <a:extLst>
                <a:ext uri="{FF2B5EF4-FFF2-40B4-BE49-F238E27FC236}">
                  <a16:creationId xmlns:a16="http://schemas.microsoft.com/office/drawing/2014/main" id="{B7A9F196-9EE9-4BFC-993D-6AE4FDAC043A}"/>
                </a:ext>
              </a:extLst>
            </p:cNvPr>
            <p:cNvSpPr>
              <a:spLocks noChangeShapeType="1"/>
            </p:cNvSpPr>
            <p:nvPr/>
          </p:nvSpPr>
          <p:spPr bwMode="auto">
            <a:xfrm>
              <a:off x="4608" y="288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6" name="Rectangle 35">
              <a:extLst>
                <a:ext uri="{FF2B5EF4-FFF2-40B4-BE49-F238E27FC236}">
                  <a16:creationId xmlns:a16="http://schemas.microsoft.com/office/drawing/2014/main" id="{AE0A9D89-FB12-45B5-97C1-5443247B258E}"/>
                </a:ext>
              </a:extLst>
            </p:cNvPr>
            <p:cNvSpPr>
              <a:spLocks noChangeArrowheads="1"/>
            </p:cNvSpPr>
            <p:nvPr/>
          </p:nvSpPr>
          <p:spPr bwMode="auto">
            <a:xfrm>
              <a:off x="1728" y="1815"/>
              <a:ext cx="192" cy="864"/>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输</a:t>
              </a:r>
            </a:p>
            <a:p>
              <a:pPr algn="ctr" eaLnBrk="0" hangingPunct="0"/>
              <a:r>
                <a:rPr lang="zh-CN" altLang="en-US" sz="1600" b="1">
                  <a:latin typeface="Times New Roman" panose="02020603050405020304" pitchFamily="18" charset="0"/>
                </a:rPr>
                <a:t>入</a:t>
              </a:r>
            </a:p>
            <a:p>
              <a:pPr algn="ctr" eaLnBrk="0" hangingPunct="0"/>
              <a:r>
                <a:rPr lang="zh-CN" altLang="en-US" sz="1600" b="1">
                  <a:latin typeface="Times New Roman" panose="02020603050405020304" pitchFamily="18" charset="0"/>
                </a:rPr>
                <a:t>程</a:t>
              </a:r>
            </a:p>
            <a:p>
              <a:pPr algn="ctr" eaLnBrk="0" hangingPunct="0"/>
              <a:r>
                <a:rPr lang="zh-CN" altLang="en-US" sz="1600" b="1">
                  <a:latin typeface="Times New Roman" panose="02020603050405020304" pitchFamily="18" charset="0"/>
                </a:rPr>
                <a:t>序</a:t>
              </a:r>
            </a:p>
          </p:txBody>
        </p:sp>
        <p:sp>
          <p:nvSpPr>
            <p:cNvPr id="17437" name="Rectangle 36">
              <a:extLst>
                <a:ext uri="{FF2B5EF4-FFF2-40B4-BE49-F238E27FC236}">
                  <a16:creationId xmlns:a16="http://schemas.microsoft.com/office/drawing/2014/main" id="{A61786E6-4E3E-4C0D-8561-94CFEEFB1C47}"/>
                </a:ext>
              </a:extLst>
            </p:cNvPr>
            <p:cNvSpPr>
              <a:spLocks noChangeArrowheads="1"/>
            </p:cNvSpPr>
            <p:nvPr/>
          </p:nvSpPr>
          <p:spPr bwMode="auto">
            <a:xfrm>
              <a:off x="4656" y="1860"/>
              <a:ext cx="192" cy="864"/>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输</a:t>
              </a:r>
            </a:p>
            <a:p>
              <a:pPr algn="ctr" eaLnBrk="0" hangingPunct="0"/>
              <a:r>
                <a:rPr lang="zh-CN" altLang="en-US" sz="1600" b="1">
                  <a:latin typeface="Times New Roman" panose="02020603050405020304" pitchFamily="18" charset="0"/>
                </a:rPr>
                <a:t>出</a:t>
              </a:r>
            </a:p>
            <a:p>
              <a:pPr algn="ctr" eaLnBrk="0" hangingPunct="0"/>
              <a:r>
                <a:rPr lang="zh-CN" altLang="en-US" sz="1600" b="1">
                  <a:latin typeface="Times New Roman" panose="02020603050405020304" pitchFamily="18" charset="0"/>
                </a:rPr>
                <a:t>程</a:t>
              </a:r>
            </a:p>
            <a:p>
              <a:pPr algn="ctr" eaLnBrk="0" hangingPunct="0"/>
              <a:r>
                <a:rPr lang="zh-CN" altLang="en-US" sz="1600" b="1">
                  <a:latin typeface="Times New Roman" panose="02020603050405020304" pitchFamily="18" charset="0"/>
                </a:rPr>
                <a:t>序</a:t>
              </a:r>
            </a:p>
          </p:txBody>
        </p:sp>
        <p:sp>
          <p:nvSpPr>
            <p:cNvPr id="17438" name="Rectangle 37">
              <a:extLst>
                <a:ext uri="{FF2B5EF4-FFF2-40B4-BE49-F238E27FC236}">
                  <a16:creationId xmlns:a16="http://schemas.microsoft.com/office/drawing/2014/main" id="{F28BCAAB-E967-48C5-9EDE-49D94B71D6A3}"/>
                </a:ext>
              </a:extLst>
            </p:cNvPr>
            <p:cNvSpPr>
              <a:spLocks noChangeArrowheads="1"/>
            </p:cNvSpPr>
            <p:nvPr/>
          </p:nvSpPr>
          <p:spPr bwMode="auto">
            <a:xfrm>
              <a:off x="2400" y="1902"/>
              <a:ext cx="192" cy="864"/>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作</a:t>
              </a:r>
            </a:p>
            <a:p>
              <a:pPr algn="ctr" eaLnBrk="0" hangingPunct="0"/>
              <a:r>
                <a:rPr lang="zh-CN" altLang="en-US" sz="1600" b="1">
                  <a:latin typeface="Times New Roman" panose="02020603050405020304" pitchFamily="18" charset="0"/>
                </a:rPr>
                <a:t>业</a:t>
              </a:r>
            </a:p>
            <a:p>
              <a:pPr algn="ctr" eaLnBrk="0" hangingPunct="0"/>
              <a:r>
                <a:rPr lang="zh-CN" altLang="en-US" sz="1600" b="1">
                  <a:latin typeface="Times New Roman" panose="02020603050405020304" pitchFamily="18" charset="0"/>
                </a:rPr>
                <a:t>调</a:t>
              </a:r>
            </a:p>
            <a:p>
              <a:pPr algn="ctr" eaLnBrk="0" hangingPunct="0"/>
              <a:r>
                <a:rPr lang="zh-CN" altLang="en-US" sz="1600" b="1">
                  <a:latin typeface="Times New Roman" panose="02020603050405020304" pitchFamily="18" charset="0"/>
                </a:rPr>
                <a:t>度</a:t>
              </a:r>
            </a:p>
            <a:p>
              <a:pPr algn="ctr" eaLnBrk="0" hangingPunct="0"/>
              <a:endParaRPr lang="zh-CN" altLang="en-US" sz="1600" b="1">
                <a:latin typeface="Times New Roman" panose="02020603050405020304" pitchFamily="18" charset="0"/>
              </a:endParaRPr>
            </a:p>
          </p:txBody>
        </p:sp>
        <p:sp>
          <p:nvSpPr>
            <p:cNvPr id="17439" name="Rectangle 38">
              <a:extLst>
                <a:ext uri="{FF2B5EF4-FFF2-40B4-BE49-F238E27FC236}">
                  <a16:creationId xmlns:a16="http://schemas.microsoft.com/office/drawing/2014/main" id="{3BBE4ED1-D888-48F6-8E87-35F7E5E1D1DF}"/>
                </a:ext>
              </a:extLst>
            </p:cNvPr>
            <p:cNvSpPr>
              <a:spLocks noChangeArrowheads="1"/>
            </p:cNvSpPr>
            <p:nvPr/>
          </p:nvSpPr>
          <p:spPr bwMode="auto">
            <a:xfrm>
              <a:off x="3216" y="2640"/>
              <a:ext cx="192" cy="384"/>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200" b="1">
                  <a:latin typeface="Times New Roman" panose="02020603050405020304" pitchFamily="18" charset="0"/>
                </a:rPr>
                <a:t>进程</a:t>
              </a:r>
            </a:p>
            <a:p>
              <a:pPr algn="ctr" eaLnBrk="0" hangingPunct="0"/>
              <a:r>
                <a:rPr lang="zh-CN" altLang="en-US" sz="1200" b="1">
                  <a:latin typeface="Times New Roman" panose="02020603050405020304" pitchFamily="18" charset="0"/>
                </a:rPr>
                <a:t>调度</a:t>
              </a:r>
            </a:p>
          </p:txBody>
        </p:sp>
        <p:sp>
          <p:nvSpPr>
            <p:cNvPr id="17440" name="Line 39">
              <a:extLst>
                <a:ext uri="{FF2B5EF4-FFF2-40B4-BE49-F238E27FC236}">
                  <a16:creationId xmlns:a16="http://schemas.microsoft.com/office/drawing/2014/main" id="{05FDB645-75CE-4F6E-AA3C-45807F345360}"/>
                </a:ext>
              </a:extLst>
            </p:cNvPr>
            <p:cNvSpPr>
              <a:spLocks noChangeShapeType="1"/>
            </p:cNvSpPr>
            <p:nvPr/>
          </p:nvSpPr>
          <p:spPr bwMode="auto">
            <a:xfrm flipH="1">
              <a:off x="2826" y="2526"/>
              <a:ext cx="30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1" name="Line 40">
              <a:extLst>
                <a:ext uri="{FF2B5EF4-FFF2-40B4-BE49-F238E27FC236}">
                  <a16:creationId xmlns:a16="http://schemas.microsoft.com/office/drawing/2014/main" id="{948A604A-8FBB-4AAF-8681-F57645703391}"/>
                </a:ext>
              </a:extLst>
            </p:cNvPr>
            <p:cNvSpPr>
              <a:spLocks noChangeShapeType="1"/>
            </p:cNvSpPr>
            <p:nvPr/>
          </p:nvSpPr>
          <p:spPr bwMode="auto">
            <a:xfrm flipV="1">
              <a:off x="2976" y="2586"/>
              <a:ext cx="258" cy="4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10" name="Rectangle 41">
            <a:extLst>
              <a:ext uri="{FF2B5EF4-FFF2-40B4-BE49-F238E27FC236}">
                <a16:creationId xmlns:a16="http://schemas.microsoft.com/office/drawing/2014/main" id="{4A357EF8-C6CC-451A-9CAD-0AD9CE147A9B}"/>
              </a:ext>
            </a:extLst>
          </p:cNvPr>
          <p:cNvSpPr>
            <a:spLocks noChangeArrowheads="1"/>
          </p:cNvSpPr>
          <p:nvPr/>
        </p:nvSpPr>
        <p:spPr bwMode="auto">
          <a:xfrm>
            <a:off x="457200" y="304800"/>
            <a:ext cx="7793038"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latin typeface="Times New Roman" panose="02020603050405020304" pitchFamily="18" charset="0"/>
            </a:endParaRPr>
          </a:p>
        </p:txBody>
      </p:sp>
      <p:sp>
        <p:nvSpPr>
          <p:cNvPr id="17411" name="Rectangle 42">
            <a:extLst>
              <a:ext uri="{FF2B5EF4-FFF2-40B4-BE49-F238E27FC236}">
                <a16:creationId xmlns:a16="http://schemas.microsoft.com/office/drawing/2014/main" id="{C9066136-4DF4-414E-8821-6826CF66E78B}"/>
              </a:ext>
            </a:extLst>
          </p:cNvPr>
          <p:cNvSpPr>
            <a:spLocks noGrp="1" noChangeArrowheads="1"/>
          </p:cNvSpPr>
          <p:nvPr>
            <p:ph type="title" idx="4294967295"/>
          </p:nvPr>
        </p:nvSpPr>
        <p:spPr/>
        <p:txBody>
          <a:bodyPr/>
          <a:lstStyle/>
          <a:p>
            <a:r>
              <a:rPr lang="zh-CN" altLang="en-US" sz="4000"/>
              <a:t>作业和进程的状态转换图</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5" name="Group 3">
            <a:extLst>
              <a:ext uri="{FF2B5EF4-FFF2-40B4-BE49-F238E27FC236}">
                <a16:creationId xmlns:a16="http://schemas.microsoft.com/office/drawing/2014/main" id="{21916FD8-0BE3-48E4-828A-3227D41DCFD2}"/>
              </a:ext>
            </a:extLst>
          </p:cNvPr>
          <p:cNvGrpSpPr>
            <a:grpSpLocks/>
          </p:cNvGrpSpPr>
          <p:nvPr/>
        </p:nvGrpSpPr>
        <p:grpSpPr bwMode="auto">
          <a:xfrm>
            <a:off x="762000" y="1612904"/>
            <a:ext cx="8382000" cy="4541842"/>
            <a:chOff x="240" y="1064"/>
            <a:chExt cx="5280" cy="2861"/>
          </a:xfrm>
        </p:grpSpPr>
        <p:grpSp>
          <p:nvGrpSpPr>
            <p:cNvPr id="79876" name="Group 4">
              <a:extLst>
                <a:ext uri="{FF2B5EF4-FFF2-40B4-BE49-F238E27FC236}">
                  <a16:creationId xmlns:a16="http://schemas.microsoft.com/office/drawing/2014/main" id="{0B5EB0B0-2743-4A25-BDF6-AED39213B5F1}"/>
                </a:ext>
              </a:extLst>
            </p:cNvPr>
            <p:cNvGrpSpPr>
              <a:grpSpLocks/>
            </p:cNvGrpSpPr>
            <p:nvPr/>
          </p:nvGrpSpPr>
          <p:grpSpPr bwMode="auto">
            <a:xfrm>
              <a:off x="240" y="1859"/>
              <a:ext cx="689" cy="349"/>
              <a:chOff x="288" y="1824"/>
              <a:chExt cx="689" cy="349"/>
            </a:xfrm>
          </p:grpSpPr>
          <p:sp>
            <p:nvSpPr>
              <p:cNvPr id="79877" name="Text Box 5">
                <a:extLst>
                  <a:ext uri="{FF2B5EF4-FFF2-40B4-BE49-F238E27FC236}">
                    <a16:creationId xmlns:a16="http://schemas.microsoft.com/office/drawing/2014/main" id="{1B9A1E8A-88C9-4247-A333-26283D698697}"/>
                  </a:ext>
                </a:extLst>
              </p:cNvPr>
              <p:cNvSpPr txBox="1">
                <a:spLocks noChangeArrowheads="1"/>
              </p:cNvSpPr>
              <p:nvPr/>
            </p:nvSpPr>
            <p:spPr bwMode="auto">
              <a:xfrm>
                <a:off x="384" y="1909"/>
                <a:ext cx="59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提交状态</a:t>
                </a:r>
              </a:p>
            </p:txBody>
          </p:sp>
          <p:sp>
            <p:nvSpPr>
              <p:cNvPr id="79878" name="Oval 6">
                <a:extLst>
                  <a:ext uri="{FF2B5EF4-FFF2-40B4-BE49-F238E27FC236}">
                    <a16:creationId xmlns:a16="http://schemas.microsoft.com/office/drawing/2014/main" id="{2CACD78C-07AA-4BDC-BE86-1CC72A317E98}"/>
                  </a:ext>
                </a:extLst>
              </p:cNvPr>
              <p:cNvSpPr>
                <a:spLocks noChangeArrowheads="1"/>
              </p:cNvSpPr>
              <p:nvPr/>
            </p:nvSpPr>
            <p:spPr bwMode="auto">
              <a:xfrm>
                <a:off x="288" y="1824"/>
                <a:ext cx="689" cy="3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879" name="Text Box 7">
              <a:extLst>
                <a:ext uri="{FF2B5EF4-FFF2-40B4-BE49-F238E27FC236}">
                  <a16:creationId xmlns:a16="http://schemas.microsoft.com/office/drawing/2014/main" id="{BB213114-4A82-4040-894B-0050113FB979}"/>
                </a:ext>
              </a:extLst>
            </p:cNvPr>
            <p:cNvSpPr txBox="1">
              <a:spLocks noChangeArrowheads="1"/>
            </p:cNvSpPr>
            <p:nvPr/>
          </p:nvSpPr>
          <p:spPr bwMode="auto">
            <a:xfrm>
              <a:off x="1728" y="2367"/>
              <a:ext cx="572" cy="3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dirty="0">
                  <a:solidFill>
                    <a:srgbClr val="FF0000"/>
                  </a:solidFill>
                  <a:latin typeface="Times New Roman" panose="02020603050405020304" pitchFamily="18" charset="0"/>
                </a:rPr>
                <a:t>高程调度作业调度</a:t>
              </a:r>
            </a:p>
          </p:txBody>
        </p:sp>
        <p:grpSp>
          <p:nvGrpSpPr>
            <p:cNvPr id="79880" name="Group 8">
              <a:extLst>
                <a:ext uri="{FF2B5EF4-FFF2-40B4-BE49-F238E27FC236}">
                  <a16:creationId xmlns:a16="http://schemas.microsoft.com/office/drawing/2014/main" id="{6ACD8EF0-39BF-4D5E-9C64-BCCD097003B7}"/>
                </a:ext>
              </a:extLst>
            </p:cNvPr>
            <p:cNvGrpSpPr>
              <a:grpSpLocks/>
            </p:cNvGrpSpPr>
            <p:nvPr/>
          </p:nvGrpSpPr>
          <p:grpSpPr bwMode="auto">
            <a:xfrm>
              <a:off x="1248" y="1872"/>
              <a:ext cx="720" cy="301"/>
              <a:chOff x="1248" y="1872"/>
              <a:chExt cx="720" cy="301"/>
            </a:xfrm>
          </p:grpSpPr>
          <p:sp>
            <p:nvSpPr>
              <p:cNvPr id="79881" name="Text Box 9">
                <a:extLst>
                  <a:ext uri="{FF2B5EF4-FFF2-40B4-BE49-F238E27FC236}">
                    <a16:creationId xmlns:a16="http://schemas.microsoft.com/office/drawing/2014/main" id="{CA2D091B-497E-46AA-919C-E13019B7367C}"/>
                  </a:ext>
                </a:extLst>
              </p:cNvPr>
              <p:cNvSpPr txBox="1">
                <a:spLocks noChangeArrowheads="1"/>
              </p:cNvSpPr>
              <p:nvPr/>
            </p:nvSpPr>
            <p:spPr bwMode="auto">
              <a:xfrm>
                <a:off x="1328" y="1909"/>
                <a:ext cx="64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收容状态</a:t>
                </a:r>
              </a:p>
            </p:txBody>
          </p:sp>
          <p:sp>
            <p:nvSpPr>
              <p:cNvPr id="79882" name="Oval 10">
                <a:extLst>
                  <a:ext uri="{FF2B5EF4-FFF2-40B4-BE49-F238E27FC236}">
                    <a16:creationId xmlns:a16="http://schemas.microsoft.com/office/drawing/2014/main" id="{A4983E33-DB4F-40EC-BA57-BF68A466209C}"/>
                  </a:ext>
                </a:extLst>
              </p:cNvPr>
              <p:cNvSpPr>
                <a:spLocks noChangeArrowheads="1"/>
              </p:cNvSpPr>
              <p:nvPr/>
            </p:nvSpPr>
            <p:spPr bwMode="auto">
              <a:xfrm>
                <a:off x="1248" y="1872"/>
                <a:ext cx="720"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883" name="Group 11">
              <a:extLst>
                <a:ext uri="{FF2B5EF4-FFF2-40B4-BE49-F238E27FC236}">
                  <a16:creationId xmlns:a16="http://schemas.microsoft.com/office/drawing/2014/main" id="{CA21DD3C-4798-4970-A67F-F46FC42DCD5A}"/>
                </a:ext>
              </a:extLst>
            </p:cNvPr>
            <p:cNvGrpSpPr>
              <a:grpSpLocks/>
            </p:cNvGrpSpPr>
            <p:nvPr/>
          </p:nvGrpSpPr>
          <p:grpSpPr bwMode="auto">
            <a:xfrm>
              <a:off x="3792" y="2208"/>
              <a:ext cx="672" cy="322"/>
              <a:chOff x="3792" y="2208"/>
              <a:chExt cx="672" cy="322"/>
            </a:xfrm>
          </p:grpSpPr>
          <p:sp>
            <p:nvSpPr>
              <p:cNvPr id="79884" name="Text Box 12">
                <a:extLst>
                  <a:ext uri="{FF2B5EF4-FFF2-40B4-BE49-F238E27FC236}">
                    <a16:creationId xmlns:a16="http://schemas.microsoft.com/office/drawing/2014/main" id="{0A75107B-6EEF-4BC5-B235-065A124AD70E}"/>
                  </a:ext>
                </a:extLst>
              </p:cNvPr>
              <p:cNvSpPr txBox="1">
                <a:spLocks noChangeArrowheads="1"/>
              </p:cNvSpPr>
              <p:nvPr/>
            </p:nvSpPr>
            <p:spPr bwMode="auto">
              <a:xfrm>
                <a:off x="3846" y="2265"/>
                <a:ext cx="61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执行状态</a:t>
                </a:r>
              </a:p>
            </p:txBody>
          </p:sp>
          <p:sp>
            <p:nvSpPr>
              <p:cNvPr id="79885" name="Oval 13">
                <a:extLst>
                  <a:ext uri="{FF2B5EF4-FFF2-40B4-BE49-F238E27FC236}">
                    <a16:creationId xmlns:a16="http://schemas.microsoft.com/office/drawing/2014/main" id="{1A4D9489-4D8E-4CF4-8D5F-38F71791E44F}"/>
                  </a:ext>
                </a:extLst>
              </p:cNvPr>
              <p:cNvSpPr>
                <a:spLocks noChangeArrowheads="1"/>
              </p:cNvSpPr>
              <p:nvPr/>
            </p:nvSpPr>
            <p:spPr bwMode="auto">
              <a:xfrm>
                <a:off x="3792" y="2208"/>
                <a:ext cx="672"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886" name="Group 14">
              <a:extLst>
                <a:ext uri="{FF2B5EF4-FFF2-40B4-BE49-F238E27FC236}">
                  <a16:creationId xmlns:a16="http://schemas.microsoft.com/office/drawing/2014/main" id="{4FB32B74-817E-4BC6-9133-567780BB25EB}"/>
                </a:ext>
              </a:extLst>
            </p:cNvPr>
            <p:cNvGrpSpPr>
              <a:grpSpLocks/>
            </p:cNvGrpSpPr>
            <p:nvPr/>
          </p:nvGrpSpPr>
          <p:grpSpPr bwMode="auto">
            <a:xfrm>
              <a:off x="4800" y="2544"/>
              <a:ext cx="720" cy="301"/>
              <a:chOff x="4752" y="2496"/>
              <a:chExt cx="720" cy="301"/>
            </a:xfrm>
          </p:grpSpPr>
          <p:sp>
            <p:nvSpPr>
              <p:cNvPr id="79887" name="Text Box 15">
                <a:extLst>
                  <a:ext uri="{FF2B5EF4-FFF2-40B4-BE49-F238E27FC236}">
                    <a16:creationId xmlns:a16="http://schemas.microsoft.com/office/drawing/2014/main" id="{4493D45B-F445-40BF-A279-47271680D671}"/>
                  </a:ext>
                </a:extLst>
              </p:cNvPr>
              <p:cNvSpPr txBox="1">
                <a:spLocks noChangeArrowheads="1"/>
              </p:cNvSpPr>
              <p:nvPr/>
            </p:nvSpPr>
            <p:spPr bwMode="auto">
              <a:xfrm>
                <a:off x="4824" y="2532"/>
                <a:ext cx="64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完成状态</a:t>
                </a:r>
              </a:p>
            </p:txBody>
          </p:sp>
          <p:sp>
            <p:nvSpPr>
              <p:cNvPr id="79888" name="Oval 16">
                <a:extLst>
                  <a:ext uri="{FF2B5EF4-FFF2-40B4-BE49-F238E27FC236}">
                    <a16:creationId xmlns:a16="http://schemas.microsoft.com/office/drawing/2014/main" id="{916AAF6F-65F5-4BB3-8815-6FD136F63CAA}"/>
                  </a:ext>
                </a:extLst>
              </p:cNvPr>
              <p:cNvSpPr>
                <a:spLocks noChangeArrowheads="1"/>
              </p:cNvSpPr>
              <p:nvPr/>
            </p:nvSpPr>
            <p:spPr bwMode="auto">
              <a:xfrm>
                <a:off x="4752" y="2496"/>
                <a:ext cx="689" cy="26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889" name="Text Box 17">
              <a:extLst>
                <a:ext uri="{FF2B5EF4-FFF2-40B4-BE49-F238E27FC236}">
                  <a16:creationId xmlns:a16="http://schemas.microsoft.com/office/drawing/2014/main" id="{E9F3CCAA-2EA4-4D94-A0F3-099DDF812EB4}"/>
                </a:ext>
              </a:extLst>
            </p:cNvPr>
            <p:cNvSpPr txBox="1">
              <a:spLocks noChangeArrowheads="1"/>
            </p:cNvSpPr>
            <p:nvPr/>
          </p:nvSpPr>
          <p:spPr bwMode="auto">
            <a:xfrm>
              <a:off x="817" y="2278"/>
              <a:ext cx="575" cy="1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作业注册</a:t>
              </a:r>
            </a:p>
          </p:txBody>
        </p:sp>
        <p:sp>
          <p:nvSpPr>
            <p:cNvPr id="79890" name="Text Box 18">
              <a:extLst>
                <a:ext uri="{FF2B5EF4-FFF2-40B4-BE49-F238E27FC236}">
                  <a16:creationId xmlns:a16="http://schemas.microsoft.com/office/drawing/2014/main" id="{57A9A532-285C-4E79-A762-E1D7C4B51F99}"/>
                </a:ext>
              </a:extLst>
            </p:cNvPr>
            <p:cNvSpPr txBox="1">
              <a:spLocks noChangeArrowheads="1"/>
            </p:cNvSpPr>
            <p:nvPr/>
          </p:nvSpPr>
          <p:spPr bwMode="auto">
            <a:xfrm>
              <a:off x="2513" y="3029"/>
              <a:ext cx="2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内存</a:t>
              </a:r>
            </a:p>
          </p:txBody>
        </p:sp>
        <p:sp>
          <p:nvSpPr>
            <p:cNvPr id="79891" name="Text Box 19">
              <a:extLst>
                <a:ext uri="{FF2B5EF4-FFF2-40B4-BE49-F238E27FC236}">
                  <a16:creationId xmlns:a16="http://schemas.microsoft.com/office/drawing/2014/main" id="{C38691ED-1EE9-4739-B755-F085618AC161}"/>
                </a:ext>
              </a:extLst>
            </p:cNvPr>
            <p:cNvSpPr txBox="1">
              <a:spLocks noChangeArrowheads="1"/>
            </p:cNvSpPr>
            <p:nvPr/>
          </p:nvSpPr>
          <p:spPr bwMode="auto">
            <a:xfrm>
              <a:off x="2470" y="2224"/>
              <a:ext cx="1024" cy="10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endParaRPr lang="zh-CN" altLang="en-US" sz="1000" b="1">
                <a:solidFill>
                  <a:srgbClr val="0066CC"/>
                </a:solidFill>
                <a:latin typeface="Times New Roman" panose="02020603050405020304" pitchFamily="18" charset="0"/>
              </a:endParaRPr>
            </a:p>
          </p:txBody>
        </p:sp>
        <p:grpSp>
          <p:nvGrpSpPr>
            <p:cNvPr id="79892" name="Group 20">
              <a:extLst>
                <a:ext uri="{FF2B5EF4-FFF2-40B4-BE49-F238E27FC236}">
                  <a16:creationId xmlns:a16="http://schemas.microsoft.com/office/drawing/2014/main" id="{06B30891-04B9-484D-BA8A-8980C31E11E6}"/>
                </a:ext>
              </a:extLst>
            </p:cNvPr>
            <p:cNvGrpSpPr>
              <a:grpSpLocks/>
            </p:cNvGrpSpPr>
            <p:nvPr/>
          </p:nvGrpSpPr>
          <p:grpSpPr bwMode="auto">
            <a:xfrm>
              <a:off x="2496" y="2304"/>
              <a:ext cx="357" cy="288"/>
              <a:chOff x="2496" y="2304"/>
              <a:chExt cx="357" cy="288"/>
            </a:xfrm>
          </p:grpSpPr>
          <p:sp>
            <p:nvSpPr>
              <p:cNvPr id="79893" name="Text Box 21">
                <a:extLst>
                  <a:ext uri="{FF2B5EF4-FFF2-40B4-BE49-F238E27FC236}">
                    <a16:creationId xmlns:a16="http://schemas.microsoft.com/office/drawing/2014/main" id="{64FEC7DD-021F-4851-9703-8A0DF888C724}"/>
                  </a:ext>
                </a:extLst>
              </p:cNvPr>
              <p:cNvSpPr txBox="1">
                <a:spLocks noChangeArrowheads="1"/>
              </p:cNvSpPr>
              <p:nvPr/>
            </p:nvSpPr>
            <p:spPr bwMode="auto">
              <a:xfrm>
                <a:off x="2544" y="2354"/>
                <a:ext cx="30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就绪</a:t>
                </a:r>
              </a:p>
            </p:txBody>
          </p:sp>
          <p:sp>
            <p:nvSpPr>
              <p:cNvPr id="79894" name="Oval 22">
                <a:extLst>
                  <a:ext uri="{FF2B5EF4-FFF2-40B4-BE49-F238E27FC236}">
                    <a16:creationId xmlns:a16="http://schemas.microsoft.com/office/drawing/2014/main" id="{B326D489-9361-4EA2-85DB-A72A616F4B52}"/>
                  </a:ext>
                </a:extLst>
              </p:cNvPr>
              <p:cNvSpPr>
                <a:spLocks noChangeArrowheads="1"/>
              </p:cNvSpPr>
              <p:nvPr/>
            </p:nvSpPr>
            <p:spPr bwMode="auto">
              <a:xfrm>
                <a:off x="2496" y="2304"/>
                <a:ext cx="357"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895" name="Group 23">
              <a:extLst>
                <a:ext uri="{FF2B5EF4-FFF2-40B4-BE49-F238E27FC236}">
                  <a16:creationId xmlns:a16="http://schemas.microsoft.com/office/drawing/2014/main" id="{E40CFDB7-9EAC-44E8-A3F6-C019AF2010F7}"/>
                </a:ext>
              </a:extLst>
            </p:cNvPr>
            <p:cNvGrpSpPr>
              <a:grpSpLocks/>
            </p:cNvGrpSpPr>
            <p:nvPr/>
          </p:nvGrpSpPr>
          <p:grpSpPr bwMode="auto">
            <a:xfrm>
              <a:off x="3119" y="2304"/>
              <a:ext cx="417" cy="288"/>
              <a:chOff x="3119" y="2304"/>
              <a:chExt cx="417" cy="288"/>
            </a:xfrm>
          </p:grpSpPr>
          <p:sp>
            <p:nvSpPr>
              <p:cNvPr id="79896" name="Text Box 24">
                <a:extLst>
                  <a:ext uri="{FF2B5EF4-FFF2-40B4-BE49-F238E27FC236}">
                    <a16:creationId xmlns:a16="http://schemas.microsoft.com/office/drawing/2014/main" id="{E72E0F1F-85AC-4B59-A6F2-7CFFF063657E}"/>
                  </a:ext>
                </a:extLst>
              </p:cNvPr>
              <p:cNvSpPr txBox="1">
                <a:spLocks noChangeArrowheads="1"/>
              </p:cNvSpPr>
              <p:nvPr/>
            </p:nvSpPr>
            <p:spPr bwMode="auto">
              <a:xfrm>
                <a:off x="3168" y="2352"/>
                <a:ext cx="3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dirty="0">
                    <a:solidFill>
                      <a:srgbClr val="0066CC"/>
                    </a:solidFill>
                    <a:latin typeface="Times New Roman" panose="02020603050405020304" pitchFamily="18" charset="0"/>
                  </a:rPr>
                  <a:t>阻塞</a:t>
                </a:r>
              </a:p>
            </p:txBody>
          </p:sp>
          <p:sp>
            <p:nvSpPr>
              <p:cNvPr id="79897" name="Oval 25">
                <a:extLst>
                  <a:ext uri="{FF2B5EF4-FFF2-40B4-BE49-F238E27FC236}">
                    <a16:creationId xmlns:a16="http://schemas.microsoft.com/office/drawing/2014/main" id="{78FC5706-EBB4-4AB7-A5B8-2D608582B970}"/>
                  </a:ext>
                </a:extLst>
              </p:cNvPr>
              <p:cNvSpPr>
                <a:spLocks noChangeArrowheads="1"/>
              </p:cNvSpPr>
              <p:nvPr/>
            </p:nvSpPr>
            <p:spPr bwMode="auto">
              <a:xfrm>
                <a:off x="3119" y="2304"/>
                <a:ext cx="337"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898" name="Group 26">
              <a:extLst>
                <a:ext uri="{FF2B5EF4-FFF2-40B4-BE49-F238E27FC236}">
                  <a16:creationId xmlns:a16="http://schemas.microsoft.com/office/drawing/2014/main" id="{FF50A62D-9D4B-4D4B-A54E-673168008C9B}"/>
                </a:ext>
              </a:extLst>
            </p:cNvPr>
            <p:cNvGrpSpPr>
              <a:grpSpLocks/>
            </p:cNvGrpSpPr>
            <p:nvPr/>
          </p:nvGrpSpPr>
          <p:grpSpPr bwMode="auto">
            <a:xfrm>
              <a:off x="2784" y="2832"/>
              <a:ext cx="384" cy="288"/>
              <a:chOff x="2784" y="2832"/>
              <a:chExt cx="384" cy="288"/>
            </a:xfrm>
          </p:grpSpPr>
          <p:sp>
            <p:nvSpPr>
              <p:cNvPr id="79899" name="Text Box 27">
                <a:extLst>
                  <a:ext uri="{FF2B5EF4-FFF2-40B4-BE49-F238E27FC236}">
                    <a16:creationId xmlns:a16="http://schemas.microsoft.com/office/drawing/2014/main" id="{CF515B6D-A516-4021-A769-305BB032D731}"/>
                  </a:ext>
                </a:extLst>
              </p:cNvPr>
              <p:cNvSpPr txBox="1">
                <a:spLocks noChangeArrowheads="1"/>
              </p:cNvSpPr>
              <p:nvPr/>
            </p:nvSpPr>
            <p:spPr bwMode="auto">
              <a:xfrm>
                <a:off x="2837" y="2863"/>
                <a:ext cx="331"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执行</a:t>
                </a:r>
              </a:p>
            </p:txBody>
          </p:sp>
          <p:sp>
            <p:nvSpPr>
              <p:cNvPr id="79900" name="Oval 28">
                <a:extLst>
                  <a:ext uri="{FF2B5EF4-FFF2-40B4-BE49-F238E27FC236}">
                    <a16:creationId xmlns:a16="http://schemas.microsoft.com/office/drawing/2014/main" id="{6F25C850-AD8A-4DEA-A7BE-03E568BFF5AF}"/>
                  </a:ext>
                </a:extLst>
              </p:cNvPr>
              <p:cNvSpPr>
                <a:spLocks noChangeArrowheads="1"/>
              </p:cNvSpPr>
              <p:nvPr/>
            </p:nvSpPr>
            <p:spPr bwMode="auto">
              <a:xfrm>
                <a:off x="2784" y="2832"/>
                <a:ext cx="38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901" name="Line 29">
              <a:extLst>
                <a:ext uri="{FF2B5EF4-FFF2-40B4-BE49-F238E27FC236}">
                  <a16:creationId xmlns:a16="http://schemas.microsoft.com/office/drawing/2014/main" id="{33A04004-F7F7-4BF6-81FC-5F836062DDF4}"/>
                </a:ext>
              </a:extLst>
            </p:cNvPr>
            <p:cNvSpPr>
              <a:spLocks noChangeShapeType="1"/>
            </p:cNvSpPr>
            <p:nvPr/>
          </p:nvSpPr>
          <p:spPr bwMode="auto">
            <a:xfrm>
              <a:off x="2640" y="2592"/>
              <a:ext cx="161"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2" name="Line 30">
              <a:extLst>
                <a:ext uri="{FF2B5EF4-FFF2-40B4-BE49-F238E27FC236}">
                  <a16:creationId xmlns:a16="http://schemas.microsoft.com/office/drawing/2014/main" id="{C2152412-C6AC-4A64-B163-6EE5038CBD85}"/>
                </a:ext>
              </a:extLst>
            </p:cNvPr>
            <p:cNvSpPr>
              <a:spLocks noChangeShapeType="1"/>
            </p:cNvSpPr>
            <p:nvPr/>
          </p:nvSpPr>
          <p:spPr bwMode="auto">
            <a:xfrm flipH="1" flipV="1">
              <a:off x="2832" y="2544"/>
              <a:ext cx="106" cy="2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3" name="Line 31">
              <a:extLst>
                <a:ext uri="{FF2B5EF4-FFF2-40B4-BE49-F238E27FC236}">
                  <a16:creationId xmlns:a16="http://schemas.microsoft.com/office/drawing/2014/main" id="{FD42BDD2-3723-458D-867D-5B538F7B01A7}"/>
                </a:ext>
              </a:extLst>
            </p:cNvPr>
            <p:cNvSpPr>
              <a:spLocks noChangeShapeType="1"/>
            </p:cNvSpPr>
            <p:nvPr/>
          </p:nvSpPr>
          <p:spPr bwMode="auto">
            <a:xfrm flipH="1">
              <a:off x="3120" y="2592"/>
              <a:ext cx="150"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4" name="Line 32">
              <a:extLst>
                <a:ext uri="{FF2B5EF4-FFF2-40B4-BE49-F238E27FC236}">
                  <a16:creationId xmlns:a16="http://schemas.microsoft.com/office/drawing/2014/main" id="{4A52AEA4-7FC5-4369-91F2-A9384E49DB2D}"/>
                </a:ext>
              </a:extLst>
            </p:cNvPr>
            <p:cNvSpPr>
              <a:spLocks noChangeShapeType="1"/>
            </p:cNvSpPr>
            <p:nvPr/>
          </p:nvSpPr>
          <p:spPr bwMode="auto">
            <a:xfrm flipH="1">
              <a:off x="2843" y="246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5" name="Text Box 33">
              <a:extLst>
                <a:ext uri="{FF2B5EF4-FFF2-40B4-BE49-F238E27FC236}">
                  <a16:creationId xmlns:a16="http://schemas.microsoft.com/office/drawing/2014/main" id="{CDC3802E-BFA7-4465-A89B-A23CD54AFC11}"/>
                </a:ext>
              </a:extLst>
            </p:cNvPr>
            <p:cNvSpPr txBox="1">
              <a:spLocks noChangeArrowheads="1"/>
            </p:cNvSpPr>
            <p:nvPr/>
          </p:nvSpPr>
          <p:spPr bwMode="auto">
            <a:xfrm>
              <a:off x="2832" y="1064"/>
              <a:ext cx="57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400" b="1" dirty="0">
                  <a:solidFill>
                    <a:srgbClr val="0066CC"/>
                  </a:solidFill>
                  <a:latin typeface="Times New Roman" panose="02020603050405020304" pitchFamily="18" charset="0"/>
                </a:rPr>
                <a:t>外存</a:t>
              </a:r>
              <a:endParaRPr lang="en-US" altLang="zh-CN" sz="1400" b="1" dirty="0">
                <a:solidFill>
                  <a:srgbClr val="0066CC"/>
                </a:solidFill>
                <a:latin typeface="Times New Roman" panose="02020603050405020304" pitchFamily="18" charset="0"/>
              </a:endParaRPr>
            </a:p>
            <a:p>
              <a:pPr algn="just" eaLnBrk="0" hangingPunct="0"/>
              <a:r>
                <a:rPr lang="zh-CN" altLang="en-US" sz="1400" b="1" dirty="0">
                  <a:solidFill>
                    <a:srgbClr val="0066CC"/>
                  </a:solidFill>
                  <a:latin typeface="Times New Roman" panose="02020603050405020304" pitchFamily="18" charset="0"/>
                </a:rPr>
                <a:t>挂起静止</a:t>
              </a:r>
            </a:p>
          </p:txBody>
        </p:sp>
        <p:sp>
          <p:nvSpPr>
            <p:cNvPr id="79906" name="Text Box 34">
              <a:extLst>
                <a:ext uri="{FF2B5EF4-FFF2-40B4-BE49-F238E27FC236}">
                  <a16:creationId xmlns:a16="http://schemas.microsoft.com/office/drawing/2014/main" id="{045B41D8-93F1-4678-98E9-85A644F87823}"/>
                </a:ext>
              </a:extLst>
            </p:cNvPr>
            <p:cNvSpPr txBox="1">
              <a:spLocks noChangeArrowheads="1"/>
            </p:cNvSpPr>
            <p:nvPr/>
          </p:nvSpPr>
          <p:spPr bwMode="auto">
            <a:xfrm>
              <a:off x="2459" y="1333"/>
              <a:ext cx="1024" cy="5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endParaRPr lang="zh-CN" altLang="en-US" sz="1000" b="1">
                <a:solidFill>
                  <a:srgbClr val="0066CC"/>
                </a:solidFill>
                <a:latin typeface="Times New Roman" panose="02020603050405020304" pitchFamily="18" charset="0"/>
              </a:endParaRPr>
            </a:p>
          </p:txBody>
        </p:sp>
        <p:grpSp>
          <p:nvGrpSpPr>
            <p:cNvPr id="79907" name="Group 35">
              <a:extLst>
                <a:ext uri="{FF2B5EF4-FFF2-40B4-BE49-F238E27FC236}">
                  <a16:creationId xmlns:a16="http://schemas.microsoft.com/office/drawing/2014/main" id="{93A52A54-A71A-45FC-85FB-FC589A6E6EBE}"/>
                </a:ext>
              </a:extLst>
            </p:cNvPr>
            <p:cNvGrpSpPr>
              <a:grpSpLocks/>
            </p:cNvGrpSpPr>
            <p:nvPr/>
          </p:nvGrpSpPr>
          <p:grpSpPr bwMode="auto">
            <a:xfrm>
              <a:off x="2544" y="1392"/>
              <a:ext cx="432" cy="240"/>
              <a:chOff x="2544" y="1392"/>
              <a:chExt cx="432" cy="240"/>
            </a:xfrm>
          </p:grpSpPr>
          <p:sp>
            <p:nvSpPr>
              <p:cNvPr id="79908" name="Text Box 36">
                <a:extLst>
                  <a:ext uri="{FF2B5EF4-FFF2-40B4-BE49-F238E27FC236}">
                    <a16:creationId xmlns:a16="http://schemas.microsoft.com/office/drawing/2014/main" id="{8E53EDF7-30BA-40E8-9BEE-307C2B54EFAA}"/>
                  </a:ext>
                </a:extLst>
              </p:cNvPr>
              <p:cNvSpPr txBox="1">
                <a:spLocks noChangeArrowheads="1"/>
              </p:cNvSpPr>
              <p:nvPr/>
            </p:nvSpPr>
            <p:spPr bwMode="auto">
              <a:xfrm>
                <a:off x="2612" y="1440"/>
                <a:ext cx="3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就绪</a:t>
                </a:r>
              </a:p>
            </p:txBody>
          </p:sp>
          <p:sp>
            <p:nvSpPr>
              <p:cNvPr id="79909" name="Oval 37">
                <a:extLst>
                  <a:ext uri="{FF2B5EF4-FFF2-40B4-BE49-F238E27FC236}">
                    <a16:creationId xmlns:a16="http://schemas.microsoft.com/office/drawing/2014/main" id="{E861E330-5F8B-4F20-861A-DF8199E6D991}"/>
                  </a:ext>
                </a:extLst>
              </p:cNvPr>
              <p:cNvSpPr>
                <a:spLocks noChangeArrowheads="1"/>
              </p:cNvSpPr>
              <p:nvPr/>
            </p:nvSpPr>
            <p:spPr bwMode="auto">
              <a:xfrm>
                <a:off x="2544" y="1392"/>
                <a:ext cx="432"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910" name="Group 38">
              <a:extLst>
                <a:ext uri="{FF2B5EF4-FFF2-40B4-BE49-F238E27FC236}">
                  <a16:creationId xmlns:a16="http://schemas.microsoft.com/office/drawing/2014/main" id="{F54E40D9-9867-446B-92D0-2250D9D1F0C5}"/>
                </a:ext>
              </a:extLst>
            </p:cNvPr>
            <p:cNvGrpSpPr>
              <a:grpSpLocks/>
            </p:cNvGrpSpPr>
            <p:nvPr/>
          </p:nvGrpSpPr>
          <p:grpSpPr bwMode="auto">
            <a:xfrm>
              <a:off x="3024" y="1392"/>
              <a:ext cx="432" cy="288"/>
              <a:chOff x="3024" y="1392"/>
              <a:chExt cx="432" cy="288"/>
            </a:xfrm>
          </p:grpSpPr>
          <p:sp>
            <p:nvSpPr>
              <p:cNvPr id="79911" name="Text Box 39">
                <a:extLst>
                  <a:ext uri="{FF2B5EF4-FFF2-40B4-BE49-F238E27FC236}">
                    <a16:creationId xmlns:a16="http://schemas.microsoft.com/office/drawing/2014/main" id="{55215E42-41D9-4CDB-A836-55DEF26B73ED}"/>
                  </a:ext>
                </a:extLst>
              </p:cNvPr>
              <p:cNvSpPr txBox="1">
                <a:spLocks noChangeArrowheads="1"/>
              </p:cNvSpPr>
              <p:nvPr/>
            </p:nvSpPr>
            <p:spPr bwMode="auto">
              <a:xfrm>
                <a:off x="3105" y="1437"/>
                <a:ext cx="30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dirty="0">
                    <a:solidFill>
                      <a:srgbClr val="0066CC"/>
                    </a:solidFill>
                    <a:latin typeface="Times New Roman" panose="02020603050405020304" pitchFamily="18" charset="0"/>
                  </a:rPr>
                  <a:t>阻塞</a:t>
                </a:r>
              </a:p>
            </p:txBody>
          </p:sp>
          <p:sp>
            <p:nvSpPr>
              <p:cNvPr id="79912" name="Oval 40">
                <a:extLst>
                  <a:ext uri="{FF2B5EF4-FFF2-40B4-BE49-F238E27FC236}">
                    <a16:creationId xmlns:a16="http://schemas.microsoft.com/office/drawing/2014/main" id="{F974EFFC-A14A-4755-A5A3-67EE3826D98B}"/>
                  </a:ext>
                </a:extLst>
              </p:cNvPr>
              <p:cNvSpPr>
                <a:spLocks noChangeArrowheads="1"/>
              </p:cNvSpPr>
              <p:nvPr/>
            </p:nvSpPr>
            <p:spPr bwMode="auto">
              <a:xfrm>
                <a:off x="3024" y="1392"/>
                <a:ext cx="432"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913" name="Line 41">
              <a:extLst>
                <a:ext uri="{FF2B5EF4-FFF2-40B4-BE49-F238E27FC236}">
                  <a16:creationId xmlns:a16="http://schemas.microsoft.com/office/drawing/2014/main" id="{1C22C366-B798-40A1-8A86-84B87E6D440C}"/>
                </a:ext>
              </a:extLst>
            </p:cNvPr>
            <p:cNvSpPr>
              <a:spLocks noChangeShapeType="1"/>
            </p:cNvSpPr>
            <p:nvPr/>
          </p:nvSpPr>
          <p:spPr bwMode="auto">
            <a:xfrm flipV="1">
              <a:off x="1884" y="1664"/>
              <a:ext cx="576" cy="3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4" name="Line 42">
              <a:extLst>
                <a:ext uri="{FF2B5EF4-FFF2-40B4-BE49-F238E27FC236}">
                  <a16:creationId xmlns:a16="http://schemas.microsoft.com/office/drawing/2014/main" id="{4E05B0FD-AF38-48FA-8B20-C49633018D0C}"/>
                </a:ext>
              </a:extLst>
            </p:cNvPr>
            <p:cNvSpPr>
              <a:spLocks noChangeShapeType="1"/>
            </p:cNvSpPr>
            <p:nvPr/>
          </p:nvSpPr>
          <p:spPr bwMode="auto">
            <a:xfrm>
              <a:off x="2705" y="1741"/>
              <a:ext cx="0" cy="61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5" name="Line 43">
              <a:extLst>
                <a:ext uri="{FF2B5EF4-FFF2-40B4-BE49-F238E27FC236}">
                  <a16:creationId xmlns:a16="http://schemas.microsoft.com/office/drawing/2014/main" id="{7F88A0F0-6C21-4425-9A2A-4A3AD91B64DE}"/>
                </a:ext>
              </a:extLst>
            </p:cNvPr>
            <p:cNvSpPr>
              <a:spLocks noChangeShapeType="1"/>
            </p:cNvSpPr>
            <p:nvPr/>
          </p:nvSpPr>
          <p:spPr bwMode="auto">
            <a:xfrm>
              <a:off x="3227" y="1753"/>
              <a:ext cx="0" cy="61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6" name="Text Box 44">
              <a:extLst>
                <a:ext uri="{FF2B5EF4-FFF2-40B4-BE49-F238E27FC236}">
                  <a16:creationId xmlns:a16="http://schemas.microsoft.com/office/drawing/2014/main" id="{A5B8D6E0-6EAE-4333-B20C-4EE39BBD69AE}"/>
                </a:ext>
              </a:extLst>
            </p:cNvPr>
            <p:cNvSpPr txBox="1">
              <a:spLocks noChangeArrowheads="1"/>
            </p:cNvSpPr>
            <p:nvPr/>
          </p:nvSpPr>
          <p:spPr bwMode="auto">
            <a:xfrm>
              <a:off x="3675" y="1896"/>
              <a:ext cx="549" cy="3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dirty="0">
                  <a:solidFill>
                    <a:srgbClr val="FF0000"/>
                  </a:solidFill>
                  <a:latin typeface="Times New Roman" panose="02020603050405020304" pitchFamily="18" charset="0"/>
                </a:rPr>
                <a:t>中程调度交换调度</a:t>
              </a:r>
            </a:p>
          </p:txBody>
        </p:sp>
        <p:sp>
          <p:nvSpPr>
            <p:cNvPr id="79917" name="Text Box 45">
              <a:extLst>
                <a:ext uri="{FF2B5EF4-FFF2-40B4-BE49-F238E27FC236}">
                  <a16:creationId xmlns:a16="http://schemas.microsoft.com/office/drawing/2014/main" id="{3E04296E-F281-41BA-9B95-00C5107EEF1E}"/>
                </a:ext>
              </a:extLst>
            </p:cNvPr>
            <p:cNvSpPr txBox="1">
              <a:spLocks noChangeArrowheads="1"/>
            </p:cNvSpPr>
            <p:nvPr/>
          </p:nvSpPr>
          <p:spPr bwMode="auto">
            <a:xfrm>
              <a:off x="1728" y="2991"/>
              <a:ext cx="562" cy="3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dirty="0">
                  <a:solidFill>
                    <a:srgbClr val="FF0000"/>
                  </a:solidFill>
                  <a:latin typeface="Times New Roman" panose="02020603050405020304" pitchFamily="18" charset="0"/>
                </a:rPr>
                <a:t>低程调度进程调度</a:t>
              </a:r>
            </a:p>
          </p:txBody>
        </p:sp>
        <p:sp>
          <p:nvSpPr>
            <p:cNvPr id="79918" name="Text Box 46">
              <a:extLst>
                <a:ext uri="{FF2B5EF4-FFF2-40B4-BE49-F238E27FC236}">
                  <a16:creationId xmlns:a16="http://schemas.microsoft.com/office/drawing/2014/main" id="{75259FA0-1AF8-4515-9131-A43CC3ABE19B}"/>
                </a:ext>
              </a:extLst>
            </p:cNvPr>
            <p:cNvSpPr txBox="1">
              <a:spLocks noChangeArrowheads="1"/>
            </p:cNvSpPr>
            <p:nvPr/>
          </p:nvSpPr>
          <p:spPr bwMode="auto">
            <a:xfrm>
              <a:off x="3816" y="2978"/>
              <a:ext cx="552" cy="1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dirty="0">
                  <a:solidFill>
                    <a:srgbClr val="FF0000"/>
                  </a:solidFill>
                  <a:latin typeface="Times New Roman" panose="02020603050405020304" pitchFamily="18" charset="0"/>
                </a:rPr>
                <a:t>线程调度</a:t>
              </a:r>
            </a:p>
          </p:txBody>
        </p:sp>
        <p:sp>
          <p:nvSpPr>
            <p:cNvPr id="79919" name="Line 47">
              <a:extLst>
                <a:ext uri="{FF2B5EF4-FFF2-40B4-BE49-F238E27FC236}">
                  <a16:creationId xmlns:a16="http://schemas.microsoft.com/office/drawing/2014/main" id="{E6D56529-83F5-479A-AF7C-BA15EE0D3D18}"/>
                </a:ext>
              </a:extLst>
            </p:cNvPr>
            <p:cNvSpPr>
              <a:spLocks noChangeShapeType="1"/>
            </p:cNvSpPr>
            <p:nvPr/>
          </p:nvSpPr>
          <p:spPr bwMode="auto">
            <a:xfrm>
              <a:off x="912" y="2033"/>
              <a:ext cx="33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0" name="Line 48">
              <a:extLst>
                <a:ext uri="{FF2B5EF4-FFF2-40B4-BE49-F238E27FC236}">
                  <a16:creationId xmlns:a16="http://schemas.microsoft.com/office/drawing/2014/main" id="{26EFD135-5FC8-45AE-8C9E-0092F338132A}"/>
                </a:ext>
              </a:extLst>
            </p:cNvPr>
            <p:cNvSpPr>
              <a:spLocks noChangeShapeType="1"/>
            </p:cNvSpPr>
            <p:nvPr/>
          </p:nvSpPr>
          <p:spPr bwMode="auto">
            <a:xfrm flipV="1">
              <a:off x="1093" y="2021"/>
              <a:ext cx="0" cy="2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1" name="Line 49">
              <a:extLst>
                <a:ext uri="{FF2B5EF4-FFF2-40B4-BE49-F238E27FC236}">
                  <a16:creationId xmlns:a16="http://schemas.microsoft.com/office/drawing/2014/main" id="{087AC27F-543E-4A0C-AB18-A8A157DB159C}"/>
                </a:ext>
              </a:extLst>
            </p:cNvPr>
            <p:cNvSpPr>
              <a:spLocks noChangeShapeType="1"/>
            </p:cNvSpPr>
            <p:nvPr/>
          </p:nvSpPr>
          <p:spPr bwMode="auto">
            <a:xfrm flipV="1">
              <a:off x="2075" y="1920"/>
              <a:ext cx="37" cy="4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2" name="Line 50">
              <a:extLst>
                <a:ext uri="{FF2B5EF4-FFF2-40B4-BE49-F238E27FC236}">
                  <a16:creationId xmlns:a16="http://schemas.microsoft.com/office/drawing/2014/main" id="{81402FB3-6F81-48A2-9E3F-0024071F55A2}"/>
                </a:ext>
              </a:extLst>
            </p:cNvPr>
            <p:cNvSpPr>
              <a:spLocks noChangeShapeType="1"/>
            </p:cNvSpPr>
            <p:nvPr/>
          </p:nvSpPr>
          <p:spPr bwMode="auto">
            <a:xfrm flipV="1">
              <a:off x="2300" y="2746"/>
              <a:ext cx="415" cy="33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3" name="Line 51">
              <a:extLst>
                <a:ext uri="{FF2B5EF4-FFF2-40B4-BE49-F238E27FC236}">
                  <a16:creationId xmlns:a16="http://schemas.microsoft.com/office/drawing/2014/main" id="{1362A8F5-B560-4EDC-A387-267FF4446447}"/>
                </a:ext>
              </a:extLst>
            </p:cNvPr>
            <p:cNvSpPr>
              <a:spLocks noChangeShapeType="1"/>
            </p:cNvSpPr>
            <p:nvPr/>
          </p:nvSpPr>
          <p:spPr bwMode="auto">
            <a:xfrm flipH="1">
              <a:off x="3227" y="2033"/>
              <a:ext cx="4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4" name="Line 52">
              <a:extLst>
                <a:ext uri="{FF2B5EF4-FFF2-40B4-BE49-F238E27FC236}">
                  <a16:creationId xmlns:a16="http://schemas.microsoft.com/office/drawing/2014/main" id="{972DE71A-20D7-44CB-9E38-5CB0779CF87D}"/>
                </a:ext>
              </a:extLst>
            </p:cNvPr>
            <p:cNvSpPr>
              <a:spLocks noChangeShapeType="1"/>
            </p:cNvSpPr>
            <p:nvPr/>
          </p:nvSpPr>
          <p:spPr bwMode="auto">
            <a:xfrm flipH="1" flipV="1">
              <a:off x="3004" y="3026"/>
              <a:ext cx="811" cy="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5" name="Line 53">
              <a:extLst>
                <a:ext uri="{FF2B5EF4-FFF2-40B4-BE49-F238E27FC236}">
                  <a16:creationId xmlns:a16="http://schemas.microsoft.com/office/drawing/2014/main" id="{20EA45FF-B485-403B-82C5-A256ABE4ABDF}"/>
                </a:ext>
              </a:extLst>
            </p:cNvPr>
            <p:cNvSpPr>
              <a:spLocks noChangeShapeType="1"/>
            </p:cNvSpPr>
            <p:nvPr/>
          </p:nvSpPr>
          <p:spPr bwMode="auto">
            <a:xfrm flipH="1">
              <a:off x="3483" y="2390"/>
              <a:ext cx="310" cy="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6" name="Line 54">
              <a:extLst>
                <a:ext uri="{FF2B5EF4-FFF2-40B4-BE49-F238E27FC236}">
                  <a16:creationId xmlns:a16="http://schemas.microsoft.com/office/drawing/2014/main" id="{2CECE03C-4DEE-4F35-A735-84432ACE3608}"/>
                </a:ext>
              </a:extLst>
            </p:cNvPr>
            <p:cNvSpPr>
              <a:spLocks noChangeShapeType="1"/>
            </p:cNvSpPr>
            <p:nvPr/>
          </p:nvSpPr>
          <p:spPr bwMode="auto">
            <a:xfrm flipV="1">
              <a:off x="3494" y="2683"/>
              <a:ext cx="1302" cy="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7" name="Text Box 55">
              <a:extLst>
                <a:ext uri="{FF2B5EF4-FFF2-40B4-BE49-F238E27FC236}">
                  <a16:creationId xmlns:a16="http://schemas.microsoft.com/office/drawing/2014/main" id="{6C6C74D9-239A-4652-BCDA-AE2F46C24AC2}"/>
                </a:ext>
              </a:extLst>
            </p:cNvPr>
            <p:cNvSpPr txBox="1">
              <a:spLocks noChangeArrowheads="1"/>
            </p:cNvSpPr>
            <p:nvPr/>
          </p:nvSpPr>
          <p:spPr bwMode="auto">
            <a:xfrm>
              <a:off x="2256" y="3648"/>
              <a:ext cx="177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b="1">
                  <a:solidFill>
                    <a:srgbClr val="0066CC"/>
                  </a:solidFill>
                  <a:latin typeface="Times New Roman" panose="02020603050405020304" pitchFamily="18" charset="0"/>
                </a:rPr>
                <a:t>     作业的状态及转换</a:t>
              </a:r>
            </a:p>
          </p:txBody>
        </p:sp>
      </p:grpSp>
      <p:sp>
        <p:nvSpPr>
          <p:cNvPr id="79928" name="Rectangle 56">
            <a:extLst>
              <a:ext uri="{FF2B5EF4-FFF2-40B4-BE49-F238E27FC236}">
                <a16:creationId xmlns:a16="http://schemas.microsoft.com/office/drawing/2014/main" id="{ADE07015-796F-4941-912F-96585F1CF5D4}"/>
              </a:ext>
            </a:extLst>
          </p:cNvPr>
          <p:cNvSpPr>
            <a:spLocks noGrp="1"/>
          </p:cNvSpPr>
          <p:nvPr>
            <p:ph type="title"/>
          </p:nvPr>
        </p:nvSpPr>
        <p:spPr/>
        <p:txBody>
          <a:bodyPr/>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6.2 </a:t>
            </a:r>
            <a:r>
              <a:rPr lang="zh-CN" altLang="en-US" dirty="0">
                <a:latin typeface="华文楷体" panose="02010600040101010101" pitchFamily="2" charset="-122"/>
                <a:ea typeface="华文楷体" panose="02010600040101010101" pitchFamily="2" charset="-122"/>
              </a:rPr>
              <a:t>分级调度</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64867" y="1035080"/>
            <a:ext cx="6535271" cy="707886"/>
          </a:xfrm>
          <a:prstGeom prst="rect">
            <a:avLst/>
          </a:prstGeom>
        </p:spPr>
        <p:txBody>
          <a:bodyPr wrap="square">
            <a:spAutoFit/>
          </a:bodyPr>
          <a:lstStyle/>
          <a:p>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一个进程从创建到执行需要经过以下三级调度：</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1171FF"/>
                </a:solidFill>
                <a:latin typeface="华文楷体" panose="02010600040101010101" pitchFamily="2" charset="-122"/>
                <a:ea typeface="华文楷体" panose="02010600040101010101" pitchFamily="2" charset="-122"/>
                <a:cs typeface="Times New Roman" panose="02020603050405020304" pitchFamily="18" charset="0"/>
              </a:rPr>
              <a:t>长程调度、中程调度和短程调度</a:t>
            </a:r>
            <a:endParaRPr lang="zh-CN" altLang="en-US" sz="2000" b="1" dirty="0">
              <a:solidFill>
                <a:srgbClr val="1171FF"/>
              </a:solidFill>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3"/>
          <a:stretch>
            <a:fillRect/>
          </a:stretch>
        </p:blipFill>
        <p:spPr>
          <a:xfrm>
            <a:off x="449087" y="2134870"/>
            <a:ext cx="7833773" cy="3600890"/>
          </a:xfrm>
          <a:prstGeom prst="rect">
            <a:avLst/>
          </a:prstGeom>
        </p:spPr>
      </p:pic>
    </p:spTree>
    <p:extLst>
      <p:ext uri="{BB962C8B-B14F-4D97-AF65-F5344CB8AC3E}">
        <p14:creationId xmlns:p14="http://schemas.microsoft.com/office/powerpoint/2010/main" val="32376805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6.2 </a:t>
            </a:r>
            <a:r>
              <a:rPr lang="zh-CN" altLang="en-US" dirty="0">
                <a:latin typeface="华文楷体" panose="02010600040101010101" pitchFamily="2" charset="-122"/>
                <a:ea typeface="华文楷体" panose="02010600040101010101" pitchFamily="2" charset="-122"/>
              </a:rPr>
              <a:t>分级调度</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11172" y="1057013"/>
            <a:ext cx="2448888" cy="400110"/>
          </a:xfrm>
          <a:prstGeom prst="rect">
            <a:avLst/>
          </a:prstGeom>
        </p:spPr>
        <p:txBody>
          <a:bodyPr wrap="square">
            <a:spAutoFit/>
          </a:bodyPr>
          <a:lstStyle/>
          <a:p>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短程调度</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311673" y="1752925"/>
            <a:ext cx="8254103" cy="3901068"/>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短程调度程序也叫</a:t>
            </a:r>
            <a:r>
              <a:rPr lang="zh-CN" altLang="zh-CN" b="1" kern="100" dirty="0">
                <a:solidFill>
                  <a:srgbClr val="6C0000"/>
                </a:solidFill>
                <a:latin typeface="华文楷体" panose="02010600040101010101" pitchFamily="2" charset="-122"/>
                <a:ea typeface="华文楷体" panose="02010600040101010101" pitchFamily="2" charset="-122"/>
              </a:rPr>
              <a:t>进程调度</a:t>
            </a:r>
            <a:r>
              <a:rPr lang="zh-CN" altLang="zh-CN" b="1" kern="100" dirty="0">
                <a:solidFill>
                  <a:srgbClr val="000000"/>
                </a:solidFill>
                <a:latin typeface="华文楷体" panose="02010600040101010101" pitchFamily="2" charset="-122"/>
                <a:ea typeface="华文楷体" panose="02010600040101010101" pitchFamily="2" charset="-122"/>
              </a:rPr>
              <a:t>，将决定哪一个就绪进程将获得处理器。进程调度可能发生在</a:t>
            </a:r>
            <a:r>
              <a:rPr lang="en-US" altLang="zh-CN" b="1" kern="100" dirty="0">
                <a:solidFill>
                  <a:srgbClr val="000000"/>
                </a:solidFill>
                <a:latin typeface="华文楷体" panose="02010600040101010101" pitchFamily="2" charset="-122"/>
                <a:ea typeface="华文楷体" panose="02010600040101010101" pitchFamily="2" charset="-122"/>
              </a:rPr>
              <a:t>3</a:t>
            </a:r>
            <a:r>
              <a:rPr lang="zh-CN" altLang="zh-CN" b="1" kern="100" dirty="0">
                <a:solidFill>
                  <a:srgbClr val="000000"/>
                </a:solidFill>
                <a:latin typeface="华文楷体" panose="02010600040101010101" pitchFamily="2" charset="-122"/>
                <a:ea typeface="华文楷体" panose="02010600040101010101" pitchFamily="2" charset="-122"/>
              </a:rPr>
              <a:t>个时机：</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1</a:t>
            </a:r>
            <a:r>
              <a:rPr lang="zh-CN" altLang="zh-CN" b="1" kern="100" dirty="0">
                <a:solidFill>
                  <a:srgbClr val="000000"/>
                </a:solidFill>
                <a:latin typeface="华文楷体" panose="02010600040101010101" pitchFamily="2" charset="-122"/>
                <a:ea typeface="华文楷体" panose="02010600040101010101" pitchFamily="2" charset="-122"/>
              </a:rPr>
              <a:t>）一个处于运行态的进程结束时，从就绪进程队列中选择一个就绪进程运行。</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2</a:t>
            </a:r>
            <a:r>
              <a:rPr lang="zh-CN" altLang="zh-CN" b="1" kern="100" dirty="0">
                <a:solidFill>
                  <a:srgbClr val="000000"/>
                </a:solidFill>
                <a:latin typeface="华文楷体" panose="02010600040101010101" pitchFamily="2" charset="-122"/>
                <a:ea typeface="华文楷体" panose="02010600040101010101" pitchFamily="2" charset="-122"/>
              </a:rPr>
              <a:t>）当一个正在运行的进程阻塞时，短程调度程序也将从就绪进程队列中选择一个就绪进程运行。</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3</a:t>
            </a:r>
            <a:r>
              <a:rPr lang="zh-CN" altLang="zh-CN" b="1" kern="100" dirty="0">
                <a:solidFill>
                  <a:srgbClr val="000000"/>
                </a:solidFill>
                <a:latin typeface="华文楷体" panose="02010600040101010101" pitchFamily="2" charset="-122"/>
                <a:ea typeface="华文楷体" panose="02010600040101010101" pitchFamily="2" charset="-122"/>
              </a:rPr>
              <a:t>）在一个</a:t>
            </a:r>
            <a:r>
              <a:rPr lang="en-US" altLang="zh-CN" b="1" kern="100" dirty="0">
                <a:solidFill>
                  <a:srgbClr val="000000"/>
                </a:solidFill>
                <a:latin typeface="华文楷体" panose="02010600040101010101" pitchFamily="2" charset="-122"/>
                <a:ea typeface="华文楷体" panose="02010600040101010101" pitchFamily="2" charset="-122"/>
              </a:rPr>
              <a:t>I/O</a:t>
            </a:r>
            <a:r>
              <a:rPr lang="zh-CN" altLang="zh-CN" b="1" kern="100" dirty="0">
                <a:solidFill>
                  <a:srgbClr val="000000"/>
                </a:solidFill>
                <a:latin typeface="华文楷体" panose="02010600040101010101" pitchFamily="2" charset="-122"/>
                <a:ea typeface="华文楷体" panose="02010600040101010101" pitchFamily="2" charset="-122"/>
              </a:rPr>
              <a:t>中断发生时，短程调度程序必须做出调度决策。如果中断来自</a:t>
            </a:r>
            <a:r>
              <a:rPr lang="en-US" altLang="zh-CN" b="1" kern="100" dirty="0">
                <a:solidFill>
                  <a:srgbClr val="000000"/>
                </a:solidFill>
                <a:latin typeface="华文楷体" panose="02010600040101010101" pitchFamily="2" charset="-122"/>
                <a:ea typeface="华文楷体" panose="02010600040101010101" pitchFamily="2" charset="-122"/>
              </a:rPr>
              <a:t>I/O</a:t>
            </a:r>
            <a:r>
              <a:rPr lang="zh-CN" altLang="zh-CN" b="1" kern="100" dirty="0">
                <a:solidFill>
                  <a:srgbClr val="000000"/>
                </a:solidFill>
                <a:latin typeface="华文楷体" panose="02010600040101010101" pitchFamily="2" charset="-122"/>
                <a:ea typeface="华文楷体" panose="02010600040101010101" pitchFamily="2" charset="-122"/>
              </a:rPr>
              <a:t>设备，则等待该</a:t>
            </a:r>
            <a:r>
              <a:rPr lang="en-US" altLang="zh-CN" b="1" kern="100" dirty="0">
                <a:solidFill>
                  <a:srgbClr val="000000"/>
                </a:solidFill>
                <a:latin typeface="华文楷体" panose="02010600040101010101" pitchFamily="2" charset="-122"/>
                <a:ea typeface="华文楷体" panose="02010600040101010101" pitchFamily="2" charset="-122"/>
              </a:rPr>
              <a:t>I/O</a:t>
            </a:r>
            <a:r>
              <a:rPr lang="zh-CN" altLang="zh-CN" b="1" kern="100" dirty="0">
                <a:solidFill>
                  <a:srgbClr val="000000"/>
                </a:solidFill>
                <a:latin typeface="华文楷体" panose="02010600040101010101" pitchFamily="2" charset="-122"/>
                <a:ea typeface="华文楷体" panose="02010600040101010101" pitchFamily="2" charset="-122"/>
              </a:rPr>
              <a:t>设备的进程状态被改为就绪。这时是让中断前的进程继续运行，还是立刻调度新的就绪进程运行，或调度其它别的进程运行，取决于系统采用的调度算法。</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一般会根据操作系统的设计目标采用合适的调度算法。如：先来先服务，优先级调度，最短进程优先调度，轮转调度等。</a:t>
            </a:r>
          </a:p>
        </p:txBody>
      </p:sp>
    </p:spTree>
    <p:extLst>
      <p:ext uri="{BB962C8B-B14F-4D97-AF65-F5344CB8AC3E}">
        <p14:creationId xmlns:p14="http://schemas.microsoft.com/office/powerpoint/2010/main" val="8219958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3" name="矩形 2"/>
          <p:cNvSpPr/>
          <p:nvPr/>
        </p:nvSpPr>
        <p:spPr>
          <a:xfrm>
            <a:off x="711171" y="1057013"/>
            <a:ext cx="6535271" cy="400110"/>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先来先服务（</a:t>
            </a:r>
            <a:r>
              <a:rPr lang="en-US" altLang="zh-CN" sz="2000" b="1" dirty="0">
                <a:solidFill>
                  <a:srgbClr val="6C0000"/>
                </a:solidFill>
                <a:latin typeface="华文楷体" panose="02010600040101010101" pitchFamily="2" charset="-122"/>
                <a:ea typeface="华文楷体" panose="02010600040101010101" pitchFamily="2" charset="-122"/>
              </a:rPr>
              <a:t>First-Come-First-Served</a:t>
            </a:r>
            <a:r>
              <a:rPr lang="zh-CN" altLang="zh-CN" sz="2000" b="1" dirty="0">
                <a:solidFill>
                  <a:srgbClr val="6C0000"/>
                </a:solidFill>
                <a:latin typeface="华文楷体" panose="02010600040101010101" pitchFamily="2" charset="-122"/>
                <a:ea typeface="华文楷体" panose="02010600040101010101" pitchFamily="2" charset="-122"/>
              </a:rPr>
              <a:t>，</a:t>
            </a:r>
            <a:r>
              <a:rPr lang="en-US" altLang="zh-CN" sz="2000" b="1" dirty="0">
                <a:solidFill>
                  <a:srgbClr val="6C0000"/>
                </a:solidFill>
                <a:latin typeface="华文楷体" panose="02010600040101010101" pitchFamily="2" charset="-122"/>
                <a:ea typeface="华文楷体" panose="02010600040101010101" pitchFamily="2" charset="-122"/>
              </a:rPr>
              <a:t>FCFS</a:t>
            </a:r>
            <a:r>
              <a:rPr lang="zh-CN" altLang="zh-CN" sz="2000" b="1" dirty="0">
                <a:solidFill>
                  <a:srgbClr val="6C0000"/>
                </a:solidFill>
                <a:latin typeface="华文楷体" panose="02010600040101010101" pitchFamily="2" charset="-122"/>
                <a:ea typeface="华文楷体" panose="02010600040101010101" pitchFamily="2" charset="-122"/>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5" name="矩形 4"/>
          <p:cNvSpPr/>
          <p:nvPr/>
        </p:nvSpPr>
        <p:spPr>
          <a:xfrm>
            <a:off x="374993" y="1563541"/>
            <a:ext cx="8002523" cy="646331"/>
          </a:xfrm>
          <a:prstGeom prst="rect">
            <a:avLst/>
          </a:prstGeom>
        </p:spPr>
        <p:txBody>
          <a:bodyPr wrap="square">
            <a:spAutoFit/>
          </a:bodyPr>
          <a:lstStyle/>
          <a:p>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最简单的调度算法，按照请求</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的顺序分配</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。新就绪的进程依次排在就绪队列尾部，当</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空闲时，调度排在就绪队列头部的进程。</a:t>
            </a:r>
            <a:endParaRPr lang="zh-CN" altLang="en-US" b="1" dirty="0">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625891934"/>
              </p:ext>
            </p:extLst>
          </p:nvPr>
        </p:nvGraphicFramePr>
        <p:xfrm>
          <a:off x="5354968" y="2376947"/>
          <a:ext cx="3149974" cy="1394460"/>
        </p:xfrm>
        <a:graphic>
          <a:graphicData uri="http://schemas.openxmlformats.org/drawingml/2006/table">
            <a:tbl>
              <a:tblPr firstRow="1" firstCol="1" bandRow="1">
                <a:tableStyleId>{5C22544A-7EE6-4342-B048-85BDC9FD1C3A}</a:tableStyleId>
              </a:tblPr>
              <a:tblGrid>
                <a:gridCol w="1574987">
                  <a:extLst>
                    <a:ext uri="{9D8B030D-6E8A-4147-A177-3AD203B41FA5}">
                      <a16:colId xmlns:a16="http://schemas.microsoft.com/office/drawing/2014/main" val="4048504899"/>
                    </a:ext>
                  </a:extLst>
                </a:gridCol>
                <a:gridCol w="1574987">
                  <a:extLst>
                    <a:ext uri="{9D8B030D-6E8A-4147-A177-3AD203B41FA5}">
                      <a16:colId xmlns:a16="http://schemas.microsoft.com/office/drawing/2014/main" val="4179152136"/>
                    </a:ext>
                  </a:extLst>
                </a:gridCol>
              </a:tblGrid>
              <a:tr h="0">
                <a:tc>
                  <a:txBody>
                    <a:bodyPr/>
                    <a:lstStyle/>
                    <a:p>
                      <a:pPr algn="ctr">
                        <a:spcAft>
                          <a:spcPts val="0"/>
                        </a:spcAft>
                      </a:pPr>
                      <a:r>
                        <a:rPr lang="zh-CN" sz="1600" u="sng" kern="0" dirty="0">
                          <a:effectLst/>
                          <a:latin typeface="华文楷体" panose="02010600040101010101" pitchFamily="2" charset="-122"/>
                          <a:ea typeface="华文楷体" panose="02010600040101010101" pitchFamily="2" charset="-122"/>
                        </a:rPr>
                        <a:t>进程</a:t>
                      </a:r>
                      <a:endParaRPr lang="zh-CN" sz="1600" kern="100" dirty="0">
                        <a:effectLst/>
                        <a:latin typeface="华文楷体" panose="02010600040101010101" pitchFamily="2" charset="-122"/>
                        <a:ea typeface="华文楷体" panose="02010600040101010101" pitchFamily="2" charset="-122"/>
                      </a:endParaRPr>
                    </a:p>
                  </a:txBody>
                  <a:tcPr marL="47625" marR="47625" marT="66675" marB="66675" anchor="ctr"/>
                </a:tc>
                <a:tc>
                  <a:txBody>
                    <a:bodyPr/>
                    <a:lstStyle/>
                    <a:p>
                      <a:pPr algn="ctr">
                        <a:spcAft>
                          <a:spcPts val="0"/>
                        </a:spcAft>
                      </a:pPr>
                      <a:r>
                        <a:rPr lang="zh-CN" sz="1600" u="sng" kern="0">
                          <a:effectLst/>
                          <a:latin typeface="华文楷体" panose="02010600040101010101" pitchFamily="2" charset="-122"/>
                          <a:ea typeface="华文楷体" panose="02010600040101010101" pitchFamily="2" charset="-122"/>
                        </a:rPr>
                        <a:t>执行时间</a:t>
                      </a:r>
                      <a:endParaRPr lang="zh-CN" sz="1600" kern="100">
                        <a:effectLst/>
                        <a:latin typeface="华文楷体" panose="02010600040101010101" pitchFamily="2" charset="-122"/>
                        <a:ea typeface="华文楷体" panose="02010600040101010101" pitchFamily="2" charset="-122"/>
                      </a:endParaRPr>
                    </a:p>
                  </a:txBody>
                  <a:tcPr marL="47625" marR="47625" marT="66675" marB="66675" anchor="ctr"/>
                </a:tc>
                <a:extLst>
                  <a:ext uri="{0D108BD9-81ED-4DB2-BD59-A6C34878D82A}">
                    <a16:rowId xmlns:a16="http://schemas.microsoft.com/office/drawing/2014/main" val="1889825650"/>
                  </a:ext>
                </a:extLst>
              </a:tr>
              <a:tr h="0">
                <a:tc>
                  <a:txBody>
                    <a:bodyPr/>
                    <a:lstStyle/>
                    <a:p>
                      <a:pPr algn="ctr">
                        <a:spcAft>
                          <a:spcPts val="0"/>
                        </a:spcAft>
                      </a:pPr>
                      <a:r>
                        <a:rPr lang="en-US" sz="1600" kern="0">
                          <a:effectLst/>
                          <a:latin typeface="华文楷体" panose="02010600040101010101" pitchFamily="2" charset="-122"/>
                          <a:ea typeface="华文楷体" panose="02010600040101010101" pitchFamily="2" charset="-122"/>
                        </a:rPr>
                        <a:t>P</a:t>
                      </a:r>
                      <a:r>
                        <a:rPr lang="en-US" sz="1600" kern="0" baseline="-25000">
                          <a:effectLst/>
                          <a:latin typeface="华文楷体" panose="02010600040101010101" pitchFamily="2" charset="-122"/>
                          <a:ea typeface="华文楷体" panose="02010600040101010101" pitchFamily="2" charset="-122"/>
                        </a:rPr>
                        <a:t>1</a:t>
                      </a:r>
                      <a:endParaRPr lang="zh-CN" sz="1600" kern="10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kern="0">
                          <a:effectLst/>
                          <a:latin typeface="华文楷体" panose="02010600040101010101" pitchFamily="2" charset="-122"/>
                          <a:ea typeface="华文楷体" panose="02010600040101010101" pitchFamily="2" charset="-122"/>
                        </a:rPr>
                        <a:t>30</a:t>
                      </a:r>
                      <a:endParaRPr lang="zh-CN" sz="1600" kern="10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2246167536"/>
                  </a:ext>
                </a:extLst>
              </a:tr>
              <a:tr h="0">
                <a:tc>
                  <a:txBody>
                    <a:bodyPr/>
                    <a:lstStyle/>
                    <a:p>
                      <a:pPr algn="ctr">
                        <a:spcAft>
                          <a:spcPts val="0"/>
                        </a:spcAft>
                      </a:pPr>
                      <a:r>
                        <a:rPr lang="en-US" sz="1600" kern="0">
                          <a:effectLst/>
                          <a:latin typeface="华文楷体" panose="02010600040101010101" pitchFamily="2" charset="-122"/>
                          <a:ea typeface="华文楷体" panose="02010600040101010101" pitchFamily="2" charset="-122"/>
                        </a:rPr>
                        <a:t>P</a:t>
                      </a:r>
                      <a:r>
                        <a:rPr lang="en-US" sz="1600" kern="0" baseline="-25000">
                          <a:effectLst/>
                          <a:latin typeface="华文楷体" panose="02010600040101010101" pitchFamily="2" charset="-122"/>
                          <a:ea typeface="华文楷体" panose="02010600040101010101" pitchFamily="2" charset="-122"/>
                        </a:rPr>
                        <a:t>2</a:t>
                      </a:r>
                      <a:endParaRPr lang="zh-CN" sz="1600" kern="10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kern="0">
                          <a:effectLst/>
                          <a:latin typeface="华文楷体" panose="02010600040101010101" pitchFamily="2" charset="-122"/>
                          <a:ea typeface="华文楷体" panose="02010600040101010101" pitchFamily="2" charset="-122"/>
                        </a:rPr>
                        <a:t>5</a:t>
                      </a:r>
                      <a:endParaRPr lang="zh-CN" sz="1600" kern="10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1289648275"/>
                  </a:ext>
                </a:extLst>
              </a:tr>
              <a:tr h="0">
                <a:tc>
                  <a:txBody>
                    <a:bodyPr/>
                    <a:lstStyle/>
                    <a:p>
                      <a:pPr algn="ctr">
                        <a:spcAft>
                          <a:spcPts val="0"/>
                        </a:spcAft>
                      </a:pPr>
                      <a:r>
                        <a:rPr lang="en-US" sz="1600" kern="0" dirty="0">
                          <a:effectLst/>
                          <a:latin typeface="华文楷体" panose="02010600040101010101" pitchFamily="2" charset="-122"/>
                          <a:ea typeface="华文楷体" panose="02010600040101010101" pitchFamily="2" charset="-122"/>
                        </a:rPr>
                        <a:t>P</a:t>
                      </a:r>
                      <a:r>
                        <a:rPr lang="en-US" sz="1600" kern="0" baseline="-25000" dirty="0">
                          <a:effectLst/>
                          <a:latin typeface="华文楷体" panose="02010600040101010101" pitchFamily="2" charset="-122"/>
                          <a:ea typeface="华文楷体" panose="02010600040101010101" pitchFamily="2" charset="-122"/>
                        </a:rPr>
                        <a:t>3</a:t>
                      </a:r>
                      <a:endParaRPr lang="zh-CN" sz="1600" kern="100" dirty="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kern="0" dirty="0">
                          <a:effectLst/>
                          <a:latin typeface="华文楷体" panose="02010600040101010101" pitchFamily="2" charset="-122"/>
                          <a:ea typeface="华文楷体" panose="02010600040101010101" pitchFamily="2" charset="-122"/>
                        </a:rPr>
                        <a:t>2</a:t>
                      </a:r>
                      <a:endParaRPr lang="zh-CN" sz="1600" kern="100" dirty="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899039474"/>
                  </a:ext>
                </a:extLst>
              </a:tr>
            </a:tbl>
          </a:graphicData>
        </a:graphic>
      </p:graphicFrame>
      <p:sp>
        <p:nvSpPr>
          <p:cNvPr id="7" name="Rectangle 1"/>
          <p:cNvSpPr>
            <a:spLocks noChangeArrowheads="1"/>
          </p:cNvSpPr>
          <p:nvPr/>
        </p:nvSpPr>
        <p:spPr bwMode="auto">
          <a:xfrm>
            <a:off x="157711" y="2376947"/>
            <a:ext cx="519725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现在有一组进程，假设它们在同一时间达到，</a:t>
            </a: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每个进程需要占用</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CPU </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执行的时间单位为 </a:t>
            </a:r>
            <a:r>
              <a:rPr kumimoji="0" lang="en-US" altLang="zh-CN" b="1" i="0" u="none" strike="noStrike" cap="none" normalizeH="0" baseline="0" dirty="0" err="1">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ms</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a:t>
            </a:r>
            <a:endPar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                            </a:t>
            </a:r>
            <a:endPar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44" y="4327692"/>
            <a:ext cx="5390511" cy="963667"/>
          </a:xfrm>
          <a:prstGeom prst="rect">
            <a:avLst/>
          </a:prstGeom>
        </p:spPr>
      </p:pic>
      <p:sp>
        <p:nvSpPr>
          <p:cNvPr id="9" name="文本框 8"/>
          <p:cNvSpPr txBox="1"/>
          <p:nvPr/>
        </p:nvSpPr>
        <p:spPr>
          <a:xfrm>
            <a:off x="1174255" y="3789119"/>
            <a:ext cx="1800493" cy="369332"/>
          </a:xfrm>
          <a:prstGeom prst="rect">
            <a:avLst/>
          </a:prstGeom>
          <a:noFill/>
        </p:spPr>
        <p:txBody>
          <a:bodyPr wrap="none" rtlCol="0">
            <a:spAutoFit/>
          </a:bodyPr>
          <a:lstStyle/>
          <a:p>
            <a:r>
              <a:rPr lang="zh-CN" altLang="en-US" b="1" dirty="0">
                <a:solidFill>
                  <a:srgbClr val="6C0000"/>
                </a:solidFill>
              </a:rPr>
              <a:t>进程执行甘特图</a:t>
            </a:r>
          </a:p>
        </p:txBody>
      </p:sp>
      <p:sp>
        <p:nvSpPr>
          <p:cNvPr id="12" name="矩形 11"/>
          <p:cNvSpPr/>
          <p:nvPr/>
        </p:nvSpPr>
        <p:spPr>
          <a:xfrm>
            <a:off x="1361191" y="5524478"/>
            <a:ext cx="6854961" cy="369332"/>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三个进程的平均等待时间为</a:t>
            </a:r>
            <a:r>
              <a:rPr lang="zh-CN" altLang="en-US"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(0+30+35)/3</a:t>
            </a:r>
            <a:r>
              <a:rPr lang="en-US" altLang="zh-CN" b="1" dirty="0">
                <a:solidFill>
                  <a:srgbClr val="000000"/>
                </a:solidFill>
                <a:latin typeface="华文楷体" panose="02010600040101010101" pitchFamily="2" charset="-122"/>
                <a:ea typeface="华文楷体" panose="02010600040101010101" pitchFamily="2" charset="-122"/>
              </a:rPr>
              <a:t>≈</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21.7</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3817677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AD673291-E7AF-4C0D-979C-55536ABAFDF9}"/>
              </a:ext>
            </a:extLst>
          </p:cNvPr>
          <p:cNvSpPr>
            <a:spLocks noGrp="1" noChangeArrowheads="1"/>
          </p:cNvSpPr>
          <p:nvPr>
            <p:ph type="title"/>
          </p:nvPr>
        </p:nvSpPr>
        <p:spPr>
          <a:xfrm>
            <a:off x="457200" y="609600"/>
            <a:ext cx="7772400" cy="611188"/>
          </a:xfrm>
        </p:spPr>
        <p:txBody>
          <a:bodyPr>
            <a:normAutofit fontScale="90000"/>
          </a:bodyPr>
          <a:lstStyle/>
          <a:p>
            <a:r>
              <a:rPr lang="zh-CN" altLang="en-US" sz="4000" dirty="0"/>
              <a:t>处理机调度</a:t>
            </a:r>
            <a:endParaRPr lang="zh-CN" altLang="en-US" sz="4000" dirty="0">
              <a:latin typeface="楷体_GB2312" pitchFamily="49" charset="-122"/>
            </a:endParaRPr>
          </a:p>
        </p:txBody>
      </p:sp>
      <p:sp>
        <p:nvSpPr>
          <p:cNvPr id="14338" name="Rectangle 3" descr="Rectangle: Click to edit Master text styles&#10;Second level&#10;Third level&#10;Fourth level&#10;Fifth level">
            <a:extLst>
              <a:ext uri="{FF2B5EF4-FFF2-40B4-BE49-F238E27FC236}">
                <a16:creationId xmlns:a16="http://schemas.microsoft.com/office/drawing/2014/main" id="{9215DEAF-7680-49BC-9B3A-BCD04D98C68D}"/>
              </a:ext>
            </a:extLst>
          </p:cNvPr>
          <p:cNvSpPr>
            <a:spLocks noGrp="1" noChangeArrowheads="1"/>
          </p:cNvSpPr>
          <p:nvPr>
            <p:ph type="body" idx="1"/>
          </p:nvPr>
        </p:nvSpPr>
        <p:spPr>
          <a:xfrm>
            <a:off x="304800" y="1295400"/>
            <a:ext cx="8458200" cy="5029200"/>
          </a:xfrm>
        </p:spPr>
        <p:txBody>
          <a:bodyPr>
            <a:normAutofit lnSpcReduction="10000"/>
          </a:bodyPr>
          <a:lstStyle/>
          <a:p>
            <a:pPr>
              <a:lnSpc>
                <a:spcPct val="150000"/>
              </a:lnSpc>
              <a:buFont typeface="Wingdings" panose="05000000000000000000" pitchFamily="2" charset="2"/>
              <a:buNone/>
            </a:pPr>
            <a:r>
              <a:rPr lang="zh-CN" altLang="en-US" dirty="0">
                <a:latin typeface="楷体_GB2312" pitchFamily="49" charset="-122"/>
              </a:rPr>
              <a:t>处理机调度（</a:t>
            </a:r>
            <a:r>
              <a:rPr lang="en-US" altLang="zh-CN" dirty="0">
                <a:latin typeface="楷体_GB2312" pitchFamily="49" charset="-122"/>
              </a:rPr>
              <a:t>CPU</a:t>
            </a:r>
            <a:r>
              <a:rPr lang="zh-CN" altLang="en-US" dirty="0">
                <a:latin typeface="楷体_GB2312" pitchFamily="49" charset="-122"/>
              </a:rPr>
              <a:t>调度）</a:t>
            </a:r>
            <a:r>
              <a:rPr lang="zh-CN" altLang="en-US" dirty="0">
                <a:latin typeface="宋体" panose="02010600030101010101" pitchFamily="2" charset="-122"/>
              </a:rPr>
              <a:t>要解决的问题：</a:t>
            </a:r>
          </a:p>
          <a:p>
            <a:pPr>
              <a:lnSpc>
                <a:spcPct val="150000"/>
              </a:lnSpc>
              <a:buFont typeface="Wingdings" panose="05000000000000000000" pitchFamily="2" charset="2"/>
              <a:buNone/>
            </a:pPr>
            <a:r>
              <a:rPr lang="en-US" altLang="zh-CN" dirty="0">
                <a:latin typeface="宋体" panose="02010600030101010101" pitchFamily="2" charset="-122"/>
              </a:rPr>
              <a:t>WHAT：</a:t>
            </a:r>
            <a:r>
              <a:rPr lang="zh-CN" altLang="en-US" dirty="0">
                <a:latin typeface="宋体" panose="02010600030101010101" pitchFamily="2" charset="-122"/>
              </a:rPr>
              <a:t>按什么原则分配</a:t>
            </a:r>
            <a:r>
              <a:rPr lang="en-US" altLang="zh-CN" dirty="0">
                <a:latin typeface="宋体" panose="02010600030101010101" pitchFamily="2" charset="-122"/>
              </a:rPr>
              <a:t>CPU</a:t>
            </a:r>
          </a:p>
          <a:p>
            <a:pPr>
              <a:lnSpc>
                <a:spcPct val="150000"/>
              </a:lnSpc>
              <a:buFont typeface="Wingdings" panose="05000000000000000000" pitchFamily="2" charset="2"/>
              <a:buNone/>
            </a:pPr>
            <a:r>
              <a:rPr lang="en-US" altLang="zh-CN" dirty="0">
                <a:latin typeface="宋体" panose="02010600030101010101" pitchFamily="2" charset="-122"/>
              </a:rPr>
              <a:t>      </a:t>
            </a:r>
            <a:r>
              <a:rPr lang="en-US" altLang="zh-CN" dirty="0">
                <a:latin typeface="Times New Roman" panose="02020603050405020304" pitchFamily="18" charset="0"/>
              </a:rPr>
              <a:t>—</a:t>
            </a:r>
            <a:r>
              <a:rPr lang="zh-CN" altLang="en-US" dirty="0">
                <a:latin typeface="宋体" panose="02010600030101010101" pitchFamily="2" charset="-122"/>
              </a:rPr>
              <a:t>调度算法</a:t>
            </a:r>
          </a:p>
          <a:p>
            <a:pPr>
              <a:lnSpc>
                <a:spcPct val="150000"/>
              </a:lnSpc>
              <a:buFont typeface="Wingdings" panose="05000000000000000000" pitchFamily="2" charset="2"/>
              <a:buNone/>
            </a:pPr>
            <a:r>
              <a:rPr lang="en-US" altLang="zh-CN" dirty="0">
                <a:latin typeface="宋体" panose="02010600030101010101" pitchFamily="2" charset="-122"/>
              </a:rPr>
              <a:t>WHEN：</a:t>
            </a:r>
            <a:r>
              <a:rPr lang="zh-CN" altLang="en-US" dirty="0">
                <a:latin typeface="宋体" panose="02010600030101010101" pitchFamily="2" charset="-122"/>
              </a:rPr>
              <a:t>何时分配</a:t>
            </a:r>
            <a:r>
              <a:rPr lang="en-US" altLang="zh-CN" dirty="0">
                <a:latin typeface="宋体" panose="02010600030101010101" pitchFamily="2" charset="-122"/>
              </a:rPr>
              <a:t>CPU</a:t>
            </a:r>
          </a:p>
          <a:p>
            <a:pPr>
              <a:lnSpc>
                <a:spcPct val="150000"/>
              </a:lnSpc>
              <a:buFont typeface="Wingdings" panose="05000000000000000000" pitchFamily="2" charset="2"/>
              <a:buNone/>
            </a:pPr>
            <a:r>
              <a:rPr lang="en-US" altLang="zh-CN" dirty="0">
                <a:latin typeface="宋体" panose="02010600030101010101" pitchFamily="2" charset="-122"/>
              </a:rPr>
              <a:t>      </a:t>
            </a:r>
            <a:r>
              <a:rPr lang="en-US" altLang="zh-CN" dirty="0">
                <a:latin typeface="Times New Roman" panose="02020603050405020304" pitchFamily="18" charset="0"/>
              </a:rPr>
              <a:t>—</a:t>
            </a:r>
            <a:r>
              <a:rPr lang="zh-CN" altLang="en-US" dirty="0">
                <a:latin typeface="宋体" panose="02010600030101010101" pitchFamily="2" charset="-122"/>
              </a:rPr>
              <a:t>调度的时机</a:t>
            </a:r>
          </a:p>
          <a:p>
            <a:pPr>
              <a:lnSpc>
                <a:spcPct val="150000"/>
              </a:lnSpc>
              <a:buFont typeface="Wingdings" panose="05000000000000000000" pitchFamily="2" charset="2"/>
              <a:buNone/>
            </a:pPr>
            <a:r>
              <a:rPr lang="en-US" altLang="zh-CN" dirty="0">
                <a:latin typeface="宋体" panose="02010600030101010101" pitchFamily="2" charset="-122"/>
              </a:rPr>
              <a:t>HOW： </a:t>
            </a:r>
            <a:r>
              <a:rPr lang="zh-CN" altLang="en-US" dirty="0">
                <a:latin typeface="宋体" panose="02010600030101010101" pitchFamily="2" charset="-122"/>
              </a:rPr>
              <a:t>如何分配</a:t>
            </a:r>
            <a:r>
              <a:rPr lang="en-US" altLang="zh-CN" dirty="0">
                <a:latin typeface="宋体" panose="02010600030101010101" pitchFamily="2" charset="-122"/>
              </a:rPr>
              <a:t>CPU</a:t>
            </a:r>
          </a:p>
          <a:p>
            <a:pPr>
              <a:lnSpc>
                <a:spcPct val="150000"/>
              </a:lnSpc>
              <a:buFont typeface="Wingdings" panose="05000000000000000000" pitchFamily="2" charset="2"/>
              <a:buNone/>
            </a:pPr>
            <a:r>
              <a:rPr lang="en-US" altLang="zh-CN" dirty="0">
                <a:latin typeface="宋体" panose="02010600030101010101" pitchFamily="2" charset="-122"/>
              </a:rPr>
              <a:t>      </a:t>
            </a:r>
            <a:r>
              <a:rPr lang="en-US" altLang="zh-CN" dirty="0">
                <a:latin typeface="Times New Roman" panose="02020603050405020304" pitchFamily="18" charset="0"/>
              </a:rPr>
              <a:t>—</a:t>
            </a:r>
            <a:r>
              <a:rPr lang="en-US" altLang="zh-CN" dirty="0">
                <a:latin typeface="宋体" panose="02010600030101010101" pitchFamily="2" charset="-122"/>
              </a:rPr>
              <a:t>CPU</a:t>
            </a:r>
            <a:r>
              <a:rPr lang="zh-CN" altLang="en-US" dirty="0">
                <a:latin typeface="宋体" panose="02010600030101010101" pitchFamily="2" charset="-122"/>
              </a:rPr>
              <a:t>调度过程（进程的上下文切换）</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260847"/>
            <a:ext cx="5069542" cy="1200329"/>
          </a:xfrm>
          <a:prstGeom prst="rect">
            <a:avLst/>
          </a:prstGeom>
        </p:spPr>
        <p:txBody>
          <a:bodyPr wrap="square">
            <a:spAutoFit/>
          </a:bodyPr>
          <a:lstStyle/>
          <a:p>
            <a:pPr indent="266700"/>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endParaRPr>
          </a:p>
          <a:p>
            <a:pPr indent="266700"/>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如果调整最初时刻就绪队列中的进程</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顺序为：</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sz="2400" b="1" kern="0" baseline="-2500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sz="2400" b="1" kern="0" baseline="-2500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sz="2400" b="1" kern="0" baseline="-2500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1</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，则三个进程执行结果的</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Gantt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图则如下所示：</a:t>
            </a:r>
            <a:endParaRPr lang="zh-CN" altLang="zh-CN" b="1" kern="100"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graphicFrame>
        <p:nvGraphicFramePr>
          <p:cNvPr id="6" name="表格 5"/>
          <p:cNvGraphicFramePr>
            <a:graphicFrameLocks noGrp="1"/>
          </p:cNvGraphicFramePr>
          <p:nvPr>
            <p:extLst/>
          </p:nvPr>
        </p:nvGraphicFramePr>
        <p:xfrm>
          <a:off x="5475991" y="1438777"/>
          <a:ext cx="3149974" cy="1394460"/>
        </p:xfrm>
        <a:graphic>
          <a:graphicData uri="http://schemas.openxmlformats.org/drawingml/2006/table">
            <a:tbl>
              <a:tblPr firstRow="1" firstCol="1" bandRow="1">
                <a:tableStyleId>{5C22544A-7EE6-4342-B048-85BDC9FD1C3A}</a:tableStyleId>
              </a:tblPr>
              <a:tblGrid>
                <a:gridCol w="1574987">
                  <a:extLst>
                    <a:ext uri="{9D8B030D-6E8A-4147-A177-3AD203B41FA5}">
                      <a16:colId xmlns:a16="http://schemas.microsoft.com/office/drawing/2014/main" val="4048504899"/>
                    </a:ext>
                  </a:extLst>
                </a:gridCol>
                <a:gridCol w="1574987">
                  <a:extLst>
                    <a:ext uri="{9D8B030D-6E8A-4147-A177-3AD203B41FA5}">
                      <a16:colId xmlns:a16="http://schemas.microsoft.com/office/drawing/2014/main" val="4179152136"/>
                    </a:ext>
                  </a:extLst>
                </a:gridCol>
              </a:tblGrid>
              <a:tr h="0">
                <a:tc>
                  <a:txBody>
                    <a:bodyPr/>
                    <a:lstStyle/>
                    <a:p>
                      <a:pPr algn="ctr">
                        <a:spcAft>
                          <a:spcPts val="0"/>
                        </a:spcAft>
                      </a:pPr>
                      <a:r>
                        <a:rPr lang="zh-CN" sz="1600" b="1" u="sng" kern="0" dirty="0">
                          <a:effectLst/>
                          <a:latin typeface="华文楷体" panose="02010600040101010101" pitchFamily="2" charset="-122"/>
                          <a:ea typeface="华文楷体" panose="02010600040101010101" pitchFamily="2" charset="-122"/>
                        </a:rPr>
                        <a:t>进程</a:t>
                      </a:r>
                      <a:endParaRPr lang="zh-CN" sz="1600" b="1" kern="100" dirty="0">
                        <a:effectLst/>
                        <a:latin typeface="华文楷体" panose="02010600040101010101" pitchFamily="2" charset="-122"/>
                        <a:ea typeface="华文楷体" panose="02010600040101010101" pitchFamily="2" charset="-122"/>
                      </a:endParaRPr>
                    </a:p>
                  </a:txBody>
                  <a:tcPr marL="47625" marR="47625" marT="66675" marB="66675" anchor="ctr"/>
                </a:tc>
                <a:tc>
                  <a:txBody>
                    <a:bodyPr/>
                    <a:lstStyle/>
                    <a:p>
                      <a:pPr algn="ctr">
                        <a:spcAft>
                          <a:spcPts val="0"/>
                        </a:spcAft>
                      </a:pPr>
                      <a:r>
                        <a:rPr lang="zh-CN" sz="1600" b="1" u="sng" kern="0">
                          <a:effectLst/>
                          <a:latin typeface="华文楷体" panose="02010600040101010101" pitchFamily="2" charset="-122"/>
                          <a:ea typeface="华文楷体" panose="02010600040101010101" pitchFamily="2" charset="-122"/>
                        </a:rPr>
                        <a:t>执行时间</a:t>
                      </a:r>
                      <a:endParaRPr lang="zh-CN" sz="1600" b="1" kern="100">
                        <a:effectLst/>
                        <a:latin typeface="华文楷体" panose="02010600040101010101" pitchFamily="2" charset="-122"/>
                        <a:ea typeface="华文楷体" panose="02010600040101010101" pitchFamily="2" charset="-122"/>
                      </a:endParaRPr>
                    </a:p>
                  </a:txBody>
                  <a:tcPr marL="47625" marR="47625" marT="66675" marB="66675" anchor="ctr"/>
                </a:tc>
                <a:extLst>
                  <a:ext uri="{0D108BD9-81ED-4DB2-BD59-A6C34878D82A}">
                    <a16:rowId xmlns:a16="http://schemas.microsoft.com/office/drawing/2014/main" val="1889825650"/>
                  </a:ext>
                </a:extLst>
              </a:tr>
              <a:tr h="0">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P</a:t>
                      </a:r>
                      <a:r>
                        <a:rPr lang="en-US" sz="1600" b="1" kern="0" baseline="-25000" dirty="0">
                          <a:effectLst/>
                          <a:latin typeface="华文楷体" panose="02010600040101010101" pitchFamily="2" charset="-122"/>
                          <a:ea typeface="华文楷体" panose="02010600040101010101" pitchFamily="2" charset="-122"/>
                        </a:rPr>
                        <a:t>3</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2</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2246167536"/>
                  </a:ext>
                </a:extLst>
              </a:tr>
              <a:tr h="0">
                <a:tc>
                  <a:txBody>
                    <a:bodyPr/>
                    <a:lstStyle/>
                    <a:p>
                      <a:pPr algn="ctr">
                        <a:spcAft>
                          <a:spcPts val="0"/>
                        </a:spcAft>
                      </a:pPr>
                      <a:r>
                        <a:rPr lang="en-US" sz="1600" b="1" kern="0">
                          <a:effectLst/>
                          <a:latin typeface="华文楷体" panose="02010600040101010101" pitchFamily="2" charset="-122"/>
                          <a:ea typeface="华文楷体" panose="02010600040101010101" pitchFamily="2" charset="-122"/>
                        </a:rPr>
                        <a:t>P</a:t>
                      </a:r>
                      <a:r>
                        <a:rPr lang="en-US" sz="1600" b="1" kern="0" baseline="-25000">
                          <a:effectLst/>
                          <a:latin typeface="华文楷体" panose="02010600040101010101" pitchFamily="2" charset="-122"/>
                          <a:ea typeface="华文楷体" panose="02010600040101010101" pitchFamily="2" charset="-122"/>
                        </a:rPr>
                        <a:t>2</a:t>
                      </a:r>
                      <a:endParaRPr lang="zh-CN" sz="1600" b="1" kern="10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5</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1289648275"/>
                  </a:ext>
                </a:extLst>
              </a:tr>
              <a:tr h="0">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P</a:t>
                      </a:r>
                      <a:r>
                        <a:rPr lang="en-US" sz="1600" b="1" kern="0" baseline="-25000" dirty="0">
                          <a:effectLst/>
                          <a:latin typeface="华文楷体" panose="02010600040101010101" pitchFamily="2" charset="-122"/>
                          <a:ea typeface="华文楷体" panose="02010600040101010101" pitchFamily="2" charset="-122"/>
                        </a:rPr>
                        <a:t>1</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30</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899039474"/>
                  </a:ext>
                </a:extLst>
              </a:tr>
            </a:tbl>
          </a:graphicData>
        </a:graphic>
      </p:graphicFrame>
      <p:pic>
        <p:nvPicPr>
          <p:cNvPr id="7" name="图片 6"/>
          <p:cNvPicPr>
            <a:picLocks noChangeAspect="1"/>
          </p:cNvPicPr>
          <p:nvPr/>
        </p:nvPicPr>
        <p:blipFill>
          <a:blip r:embed="rId2"/>
          <a:stretch>
            <a:fillRect/>
          </a:stretch>
        </p:blipFill>
        <p:spPr>
          <a:xfrm>
            <a:off x="309279" y="3095465"/>
            <a:ext cx="5476585" cy="948185"/>
          </a:xfrm>
          <a:prstGeom prst="rect">
            <a:avLst/>
          </a:prstGeom>
        </p:spPr>
      </p:pic>
      <p:sp>
        <p:nvSpPr>
          <p:cNvPr id="8" name="矩形 7"/>
          <p:cNvSpPr/>
          <p:nvPr/>
        </p:nvSpPr>
        <p:spPr>
          <a:xfrm>
            <a:off x="858865" y="4062237"/>
            <a:ext cx="3095719" cy="369332"/>
          </a:xfrm>
          <a:prstGeom prst="rect">
            <a:avLst/>
          </a:prstGeom>
        </p:spPr>
        <p:txBody>
          <a:bodyPr wrap="non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平均等待时间为</a:t>
            </a:r>
            <a:r>
              <a:rPr lang="en-US" altLang="zh-CN"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(0+2+7)=3ms</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9" name="矩形 8"/>
          <p:cNvSpPr/>
          <p:nvPr/>
        </p:nvSpPr>
        <p:spPr>
          <a:xfrm>
            <a:off x="858864" y="4932867"/>
            <a:ext cx="7518653" cy="1015663"/>
          </a:xfrm>
          <a:prstGeom prst="rect">
            <a:avLst/>
          </a:prstGeom>
        </p:spPr>
        <p:txBody>
          <a:bodyPr wrap="square">
            <a:spAutoFit/>
          </a:bodyPr>
          <a:lstStyle/>
          <a:p>
            <a:pPr marL="285750" indent="-285750">
              <a:buFont typeface="Wingdings" panose="05000000000000000000" pitchFamily="2" charset="2"/>
              <a:buChar char="p"/>
            </a:pP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总的来说，</a:t>
            </a:r>
            <a:r>
              <a:rPr lang="en-US" altLang="zh-CN" sz="2000" b="1" kern="100" dirty="0">
                <a:solidFill>
                  <a:srgbClr val="000000"/>
                </a:solidFill>
                <a:latin typeface="华文楷体" panose="02010600040101010101" pitchFamily="2" charset="-122"/>
                <a:ea typeface="华文楷体" panose="02010600040101010101" pitchFamily="2" charset="-122"/>
              </a:rPr>
              <a:t>FCFS</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调度算法实现简单，但它对短进程不利</a:t>
            </a:r>
            <a:r>
              <a:rPr lang="zh-CN" altLang="en-US"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华文楷体" panose="02010600040101010101" pitchFamily="2" charset="-122"/>
                <a:ea typeface="华文楷体" panose="02010600040101010101" pitchFamily="2" charset="-122"/>
              </a:rPr>
              <a:t>FCFS</a:t>
            </a:r>
            <a:r>
              <a:rPr lang="zh-CN" altLang="zh-CN" sz="2000" b="1" dirty="0">
                <a:latin typeface="华文楷体" panose="02010600040101010101" pitchFamily="2" charset="-122"/>
                <a:ea typeface="华文楷体" panose="02010600040101010101" pitchFamily="2" charset="-122"/>
              </a:rPr>
              <a:t>调度算法有时候还会产生</a:t>
            </a:r>
            <a:r>
              <a:rPr lang="zh-CN" altLang="zh-CN" sz="2000" b="1" dirty="0">
                <a:solidFill>
                  <a:srgbClr val="6C0000"/>
                </a:solidFill>
                <a:latin typeface="华文楷体" panose="02010600040101010101" pitchFamily="2" charset="-122"/>
                <a:ea typeface="华文楷体" panose="02010600040101010101" pitchFamily="2" charset="-122"/>
              </a:rPr>
              <a:t>“护航效果”</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58864" y="1057013"/>
            <a:ext cx="1990168" cy="400110"/>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先来先服务</a:t>
            </a:r>
            <a:r>
              <a:rPr lang="zh-CN" altLang="en-US" sz="2000" b="1" dirty="0">
                <a:solidFill>
                  <a:srgbClr val="6C0000"/>
                </a:solidFill>
                <a:latin typeface="华文楷体" panose="02010600040101010101" pitchFamily="2" charset="-122"/>
                <a:ea typeface="华文楷体" panose="02010600040101010101" pitchFamily="2" charset="-122"/>
              </a:rPr>
              <a:t>（续）</a:t>
            </a:r>
            <a:endParaRPr lang="zh-CN" altLang="en-US" sz="2000" dirty="0"/>
          </a:p>
        </p:txBody>
      </p:sp>
      <p:sp>
        <p:nvSpPr>
          <p:cNvPr id="11" name="矩形 10"/>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86503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57F93D5-EC3A-412A-8C93-93CD5C84B4AC}"/>
              </a:ext>
            </a:extLst>
          </p:cNvPr>
          <p:cNvSpPr>
            <a:spLocks noGrp="1" noChangeArrowheads="1"/>
          </p:cNvSpPr>
          <p:nvPr>
            <p:ph type="title"/>
          </p:nvPr>
        </p:nvSpPr>
        <p:spPr>
          <a:xfrm>
            <a:off x="654050" y="355600"/>
            <a:ext cx="8340725" cy="457200"/>
          </a:xfrm>
        </p:spPr>
        <p:txBody>
          <a:bodyPr>
            <a:normAutofit fontScale="90000"/>
          </a:bodyPr>
          <a:lstStyle/>
          <a:p>
            <a:pPr eaLnBrk="1" hangingPunct="1">
              <a:defRPr/>
            </a:pPr>
            <a:r>
              <a:rPr lang="en-US" altLang="zh-CN" sz="2800" dirty="0"/>
              <a:t>First-Come, First-Served (FCFS) Scheduling</a:t>
            </a:r>
          </a:p>
        </p:txBody>
      </p:sp>
      <p:sp>
        <p:nvSpPr>
          <p:cNvPr id="36867" name="Rectangle 3" descr="Rectangle: Click to edit Master text styles&#10;Second level&#10;Third level&#10;Fourth level&#10;Fifth level">
            <a:extLst>
              <a:ext uri="{FF2B5EF4-FFF2-40B4-BE49-F238E27FC236}">
                <a16:creationId xmlns:a16="http://schemas.microsoft.com/office/drawing/2014/main" id="{93440064-71C4-4050-A227-064F814347AB}"/>
              </a:ext>
            </a:extLst>
          </p:cNvPr>
          <p:cNvSpPr>
            <a:spLocks noGrp="1" noChangeArrowheads="1"/>
          </p:cNvSpPr>
          <p:nvPr>
            <p:ph idx="1"/>
          </p:nvPr>
        </p:nvSpPr>
        <p:spPr>
          <a:xfrm>
            <a:off x="495300" y="1390650"/>
            <a:ext cx="7827963" cy="5000625"/>
          </a:xfrm>
        </p:spPr>
        <p:txBody>
          <a:bodyPr/>
          <a:lstStyle/>
          <a:p>
            <a:pPr eaLnBrk="1" hangingPunct="1">
              <a:buFont typeface="Monotype Sorts" pitchFamily="2" charset="2"/>
              <a:buNone/>
              <a:tabLst>
                <a:tab pos="3032125" algn="ctr"/>
                <a:tab pos="4635500" algn="ctr"/>
              </a:tabLst>
            </a:pPr>
            <a:r>
              <a:rPr lang="zh-CN" altLang="en-US" sz="2000"/>
              <a:t>		</a:t>
            </a:r>
            <a:r>
              <a:rPr lang="en-US" altLang="zh-CN" sz="2000" u="sng"/>
              <a:t>Process</a:t>
            </a:r>
            <a:r>
              <a:rPr lang="en-US" altLang="zh-CN" sz="2000"/>
              <a:t>	</a:t>
            </a:r>
            <a:r>
              <a:rPr lang="en-US" altLang="zh-CN" sz="2000" u="sng"/>
              <a:t>Burst Time	</a:t>
            </a:r>
          </a:p>
          <a:p>
            <a:pPr eaLnBrk="1" hangingPunct="1">
              <a:buFont typeface="Monotype Sorts" pitchFamily="2" charset="2"/>
              <a:buNone/>
              <a:tabLst>
                <a:tab pos="3032125" algn="ctr"/>
                <a:tab pos="4635500" algn="ctr"/>
              </a:tabLst>
            </a:pPr>
            <a:r>
              <a:rPr lang="en-US" altLang="zh-CN" sz="2000"/>
              <a:t>		</a:t>
            </a:r>
            <a:r>
              <a:rPr lang="en-US" altLang="zh-CN" sz="2000" i="1"/>
              <a:t>P</a:t>
            </a:r>
            <a:r>
              <a:rPr lang="en-US" altLang="zh-CN" sz="2000" i="1" baseline="-25000"/>
              <a:t>1</a:t>
            </a:r>
            <a:r>
              <a:rPr lang="en-US" altLang="zh-CN" sz="2000"/>
              <a:t>	24</a:t>
            </a:r>
          </a:p>
          <a:p>
            <a:pPr eaLnBrk="1" hangingPunct="1">
              <a:buFont typeface="Monotype Sorts" pitchFamily="2" charset="2"/>
              <a:buNone/>
              <a:tabLst>
                <a:tab pos="3032125" algn="ctr"/>
                <a:tab pos="4635500" algn="ctr"/>
              </a:tabLst>
            </a:pPr>
            <a:r>
              <a:rPr lang="en-US" altLang="zh-CN" sz="2000"/>
              <a:t>		 </a:t>
            </a:r>
            <a:r>
              <a:rPr lang="en-US" altLang="zh-CN" sz="2000" i="1"/>
              <a:t>P</a:t>
            </a:r>
            <a:r>
              <a:rPr lang="en-US" altLang="zh-CN" sz="2000" i="1" baseline="-25000"/>
              <a:t>2</a:t>
            </a:r>
            <a:r>
              <a:rPr lang="en-US" altLang="zh-CN" sz="2000"/>
              <a:t> 	3</a:t>
            </a:r>
          </a:p>
          <a:p>
            <a:pPr eaLnBrk="1" hangingPunct="1">
              <a:buFont typeface="Monotype Sorts" pitchFamily="2" charset="2"/>
              <a:buNone/>
              <a:tabLst>
                <a:tab pos="3032125" algn="ctr"/>
                <a:tab pos="4635500" algn="ctr"/>
              </a:tabLst>
            </a:pPr>
            <a:r>
              <a:rPr lang="en-US" altLang="zh-CN" sz="2000"/>
              <a:t>		 </a:t>
            </a:r>
            <a:r>
              <a:rPr lang="en-US" altLang="zh-CN" sz="2000" i="1"/>
              <a:t>P</a:t>
            </a:r>
            <a:r>
              <a:rPr lang="en-US" altLang="zh-CN" sz="2000" i="1" baseline="-25000"/>
              <a:t>3	 </a:t>
            </a:r>
            <a:r>
              <a:rPr lang="en-US" altLang="zh-CN" sz="2000"/>
              <a:t>3</a:t>
            </a:r>
            <a:r>
              <a:rPr lang="en-US" altLang="zh-CN" sz="2000" i="1" baseline="-25000"/>
              <a:t> </a:t>
            </a:r>
          </a:p>
          <a:p>
            <a:pPr eaLnBrk="1" hangingPunct="1">
              <a:buFont typeface="Wingdings" panose="05000000000000000000" pitchFamily="2" charset="2"/>
              <a:buChar char="•"/>
              <a:tabLst>
                <a:tab pos="3032125" algn="ctr"/>
                <a:tab pos="4635500" algn="ctr"/>
              </a:tabLst>
            </a:pPr>
            <a:r>
              <a:rPr lang="en-US" altLang="zh-CN" sz="2000"/>
              <a:t>Suppose that the processes arrive in the order: </a:t>
            </a:r>
            <a:r>
              <a:rPr lang="en-US" altLang="zh-CN" sz="2000" i="1"/>
              <a:t>P</a:t>
            </a:r>
            <a:r>
              <a:rPr lang="en-US" altLang="zh-CN" sz="2000" i="1" baseline="-25000"/>
              <a:t>1</a:t>
            </a:r>
            <a:r>
              <a:rPr lang="en-US" altLang="zh-CN" sz="2000"/>
              <a:t> , </a:t>
            </a:r>
            <a:r>
              <a:rPr lang="en-US" altLang="zh-CN" sz="2000" i="1"/>
              <a:t>P</a:t>
            </a:r>
            <a:r>
              <a:rPr lang="en-US" altLang="zh-CN" sz="2000" i="1" baseline="-25000"/>
              <a:t>2</a:t>
            </a:r>
            <a:r>
              <a:rPr lang="en-US" altLang="zh-CN" sz="2000"/>
              <a:t> , </a:t>
            </a:r>
            <a:r>
              <a:rPr lang="en-US" altLang="zh-CN" sz="2000" i="1"/>
              <a:t>P</a:t>
            </a:r>
            <a:r>
              <a:rPr lang="en-US" altLang="zh-CN" sz="2000" i="1" baseline="-25000"/>
              <a:t>3  </a:t>
            </a:r>
            <a:br>
              <a:rPr lang="en-US" altLang="zh-CN" sz="2000" i="1" baseline="-25000"/>
            </a:br>
            <a:r>
              <a:rPr lang="en-US" altLang="zh-CN" sz="2000"/>
              <a:t>The Gantt Chart(</a:t>
            </a:r>
            <a:r>
              <a:rPr lang="zh-CN" altLang="en-US" sz="2000"/>
              <a:t>甘特图</a:t>
            </a:r>
            <a:r>
              <a:rPr lang="en-US" altLang="zh-CN" sz="2000"/>
              <a:t>) for the schedule is:</a:t>
            </a:r>
            <a:br>
              <a:rPr lang="en-US" altLang="zh-CN" sz="2000"/>
            </a:br>
            <a:br>
              <a:rPr lang="en-US" altLang="zh-CN" sz="2000"/>
            </a:br>
            <a:br>
              <a:rPr lang="en-US" altLang="zh-CN" sz="2000"/>
            </a:br>
            <a:br>
              <a:rPr lang="en-US" altLang="zh-CN" sz="2000"/>
            </a:br>
            <a:br>
              <a:rPr lang="en-US" altLang="zh-CN" sz="2000"/>
            </a:br>
            <a:endParaRPr lang="en-US" altLang="zh-CN" sz="2000"/>
          </a:p>
          <a:p>
            <a:pPr eaLnBrk="1" hangingPunct="1">
              <a:buFont typeface="Monotype Sorts" pitchFamily="2" charset="2"/>
              <a:buNone/>
              <a:tabLst>
                <a:tab pos="3032125" algn="ctr"/>
                <a:tab pos="4635500" algn="ctr"/>
              </a:tabLst>
            </a:pPr>
            <a:endParaRPr lang="en-US" altLang="zh-CN" sz="2000"/>
          </a:p>
          <a:p>
            <a:pPr eaLnBrk="1" hangingPunct="1">
              <a:buFont typeface="Wingdings" panose="05000000000000000000" pitchFamily="2" charset="2"/>
              <a:buChar char="•"/>
              <a:tabLst>
                <a:tab pos="3032125" algn="ctr"/>
                <a:tab pos="4635500" algn="ctr"/>
              </a:tabLst>
            </a:pPr>
            <a:r>
              <a:rPr lang="en-US" altLang="zh-CN" sz="2000"/>
              <a:t>Waiting time for </a:t>
            </a:r>
            <a:r>
              <a:rPr lang="en-US" altLang="zh-CN" sz="2000" i="1"/>
              <a:t>P</a:t>
            </a:r>
            <a:r>
              <a:rPr lang="en-US" altLang="zh-CN" sz="2000" i="1" baseline="-25000"/>
              <a:t>1</a:t>
            </a:r>
            <a:r>
              <a:rPr lang="en-US" altLang="zh-CN" sz="2000"/>
              <a:t>  = 0; </a:t>
            </a:r>
            <a:r>
              <a:rPr lang="en-US" altLang="zh-CN" sz="2000" i="1"/>
              <a:t>P</a:t>
            </a:r>
            <a:r>
              <a:rPr lang="en-US" altLang="zh-CN" sz="2000" i="1" baseline="-25000"/>
              <a:t>2</a:t>
            </a:r>
            <a:r>
              <a:rPr lang="en-US" altLang="zh-CN" sz="2000"/>
              <a:t>  = 24; </a:t>
            </a:r>
            <a:r>
              <a:rPr lang="en-US" altLang="zh-CN" sz="2000" i="1"/>
              <a:t>P</a:t>
            </a:r>
            <a:r>
              <a:rPr lang="en-US" altLang="zh-CN" sz="2000" i="1" baseline="-25000"/>
              <a:t>3 </a:t>
            </a:r>
            <a:r>
              <a:rPr lang="en-US" altLang="zh-CN" sz="2000"/>
              <a:t>= 27</a:t>
            </a:r>
          </a:p>
          <a:p>
            <a:pPr eaLnBrk="1" hangingPunct="1">
              <a:buFont typeface="Wingdings" panose="05000000000000000000" pitchFamily="2" charset="2"/>
              <a:buChar char="•"/>
              <a:tabLst>
                <a:tab pos="3032125" algn="ctr"/>
                <a:tab pos="4635500" algn="ctr"/>
              </a:tabLst>
            </a:pPr>
            <a:r>
              <a:rPr lang="en-US" altLang="zh-CN" sz="2000"/>
              <a:t>Average waiting time:  (0 + 24 + 27)/3 = 17</a:t>
            </a:r>
          </a:p>
        </p:txBody>
      </p:sp>
      <p:grpSp>
        <p:nvGrpSpPr>
          <p:cNvPr id="36868" name="Group 18">
            <a:extLst>
              <a:ext uri="{FF2B5EF4-FFF2-40B4-BE49-F238E27FC236}">
                <a16:creationId xmlns:a16="http://schemas.microsoft.com/office/drawing/2014/main" id="{9F8D7589-614A-4C5E-8A93-090971910DB8}"/>
              </a:ext>
            </a:extLst>
          </p:cNvPr>
          <p:cNvGrpSpPr>
            <a:grpSpLocks/>
          </p:cNvGrpSpPr>
          <p:nvPr/>
        </p:nvGrpSpPr>
        <p:grpSpPr bwMode="auto">
          <a:xfrm>
            <a:off x="1684338" y="4335463"/>
            <a:ext cx="5556250" cy="1128712"/>
            <a:chOff x="856" y="2688"/>
            <a:chExt cx="3500" cy="711"/>
          </a:xfrm>
        </p:grpSpPr>
        <p:sp>
          <p:nvSpPr>
            <p:cNvPr id="36869" name="Rectangle 4">
              <a:extLst>
                <a:ext uri="{FF2B5EF4-FFF2-40B4-BE49-F238E27FC236}">
                  <a16:creationId xmlns:a16="http://schemas.microsoft.com/office/drawing/2014/main" id="{1BE513F1-F7AA-4E45-8AB9-338844755BB1}"/>
                </a:ext>
              </a:extLst>
            </p:cNvPr>
            <p:cNvSpPr>
              <a:spLocks noChangeArrowheads="1"/>
            </p:cNvSpPr>
            <p:nvPr/>
          </p:nvSpPr>
          <p:spPr bwMode="auto">
            <a:xfrm>
              <a:off x="960" y="2688"/>
              <a:ext cx="3312"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6870" name="Text Box 5">
              <a:extLst>
                <a:ext uri="{FF2B5EF4-FFF2-40B4-BE49-F238E27FC236}">
                  <a16:creationId xmlns:a16="http://schemas.microsoft.com/office/drawing/2014/main" id="{ED51B6D9-EA58-4611-A2AC-A647E94549E9}"/>
                </a:ext>
              </a:extLst>
            </p:cNvPr>
            <p:cNvSpPr txBox="1">
              <a:spLocks noChangeArrowheads="1"/>
            </p:cNvSpPr>
            <p:nvPr/>
          </p:nvSpPr>
          <p:spPr bwMode="auto">
            <a:xfrm>
              <a:off x="1776" y="2736"/>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36871" name="Text Box 6">
              <a:extLst>
                <a:ext uri="{FF2B5EF4-FFF2-40B4-BE49-F238E27FC236}">
                  <a16:creationId xmlns:a16="http://schemas.microsoft.com/office/drawing/2014/main" id="{E2CD7DB3-F25A-44DF-B1FF-E0B1F17DDAE0}"/>
                </a:ext>
              </a:extLst>
            </p:cNvPr>
            <p:cNvSpPr txBox="1">
              <a:spLocks noChangeArrowheads="1"/>
            </p:cNvSpPr>
            <p:nvPr/>
          </p:nvSpPr>
          <p:spPr bwMode="auto">
            <a:xfrm>
              <a:off x="3264" y="2736"/>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36872" name="Text Box 7">
              <a:extLst>
                <a:ext uri="{FF2B5EF4-FFF2-40B4-BE49-F238E27FC236}">
                  <a16:creationId xmlns:a16="http://schemas.microsoft.com/office/drawing/2014/main" id="{3DC25F40-F2BF-481E-8745-1117979C2818}"/>
                </a:ext>
              </a:extLst>
            </p:cNvPr>
            <p:cNvSpPr txBox="1">
              <a:spLocks noChangeArrowheads="1"/>
            </p:cNvSpPr>
            <p:nvPr/>
          </p:nvSpPr>
          <p:spPr bwMode="auto">
            <a:xfrm>
              <a:off x="3840" y="2736"/>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36873" name="Line 8">
              <a:extLst>
                <a:ext uri="{FF2B5EF4-FFF2-40B4-BE49-F238E27FC236}">
                  <a16:creationId xmlns:a16="http://schemas.microsoft.com/office/drawing/2014/main" id="{81AA6B8F-4E10-4F96-8022-CDB85AB68F77}"/>
                </a:ext>
              </a:extLst>
            </p:cNvPr>
            <p:cNvSpPr>
              <a:spLocks noChangeShapeType="1"/>
            </p:cNvSpPr>
            <p:nvPr/>
          </p:nvSpPr>
          <p:spPr bwMode="auto">
            <a:xfrm>
              <a:off x="960"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4" name="Line 9">
              <a:extLst>
                <a:ext uri="{FF2B5EF4-FFF2-40B4-BE49-F238E27FC236}">
                  <a16:creationId xmlns:a16="http://schemas.microsoft.com/office/drawing/2014/main" id="{795DE93F-EE17-4629-B18D-3CDF1F3B8CA7}"/>
                </a:ext>
              </a:extLst>
            </p:cNvPr>
            <p:cNvSpPr>
              <a:spLocks noChangeShapeType="1"/>
            </p:cNvSpPr>
            <p:nvPr/>
          </p:nvSpPr>
          <p:spPr bwMode="auto">
            <a:xfrm>
              <a:off x="4272"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5" name="Line 10">
              <a:extLst>
                <a:ext uri="{FF2B5EF4-FFF2-40B4-BE49-F238E27FC236}">
                  <a16:creationId xmlns:a16="http://schemas.microsoft.com/office/drawing/2014/main" id="{9AADB898-D152-4354-AFA9-F5D9AA2F766F}"/>
                </a:ext>
              </a:extLst>
            </p:cNvPr>
            <p:cNvSpPr>
              <a:spLocks noChangeShapeType="1"/>
            </p:cNvSpPr>
            <p:nvPr/>
          </p:nvSpPr>
          <p:spPr bwMode="auto">
            <a:xfrm>
              <a:off x="3072" y="268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6" name="Line 11">
              <a:extLst>
                <a:ext uri="{FF2B5EF4-FFF2-40B4-BE49-F238E27FC236}">
                  <a16:creationId xmlns:a16="http://schemas.microsoft.com/office/drawing/2014/main" id="{A502B12A-AC74-47BC-841A-153105D2126B}"/>
                </a:ext>
              </a:extLst>
            </p:cNvPr>
            <p:cNvSpPr>
              <a:spLocks noChangeShapeType="1"/>
            </p:cNvSpPr>
            <p:nvPr/>
          </p:nvSpPr>
          <p:spPr bwMode="auto">
            <a:xfrm>
              <a:off x="3648" y="268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7" name="Line 12">
              <a:extLst>
                <a:ext uri="{FF2B5EF4-FFF2-40B4-BE49-F238E27FC236}">
                  <a16:creationId xmlns:a16="http://schemas.microsoft.com/office/drawing/2014/main" id="{56DFA138-F510-4344-B221-96111C4DC640}"/>
                </a:ext>
              </a:extLst>
            </p:cNvPr>
            <p:cNvSpPr>
              <a:spLocks noChangeShapeType="1"/>
            </p:cNvSpPr>
            <p:nvPr/>
          </p:nvSpPr>
          <p:spPr bwMode="auto">
            <a:xfrm>
              <a:off x="3072"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8" name="Line 13">
              <a:extLst>
                <a:ext uri="{FF2B5EF4-FFF2-40B4-BE49-F238E27FC236}">
                  <a16:creationId xmlns:a16="http://schemas.microsoft.com/office/drawing/2014/main" id="{7A06BA1D-88A7-4D53-A9EA-53E8F43D6349}"/>
                </a:ext>
              </a:extLst>
            </p:cNvPr>
            <p:cNvSpPr>
              <a:spLocks noChangeShapeType="1"/>
            </p:cNvSpPr>
            <p:nvPr/>
          </p:nvSpPr>
          <p:spPr bwMode="auto">
            <a:xfrm>
              <a:off x="3648"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9" name="Text Box 14">
              <a:extLst>
                <a:ext uri="{FF2B5EF4-FFF2-40B4-BE49-F238E27FC236}">
                  <a16:creationId xmlns:a16="http://schemas.microsoft.com/office/drawing/2014/main" id="{8556B43E-2716-4505-AB50-12BBE708B30C}"/>
                </a:ext>
              </a:extLst>
            </p:cNvPr>
            <p:cNvSpPr txBox="1">
              <a:spLocks noChangeArrowheads="1"/>
            </p:cNvSpPr>
            <p:nvPr/>
          </p:nvSpPr>
          <p:spPr bwMode="auto">
            <a:xfrm>
              <a:off x="2928" y="3168"/>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24</a:t>
              </a:r>
            </a:p>
          </p:txBody>
        </p:sp>
        <p:sp>
          <p:nvSpPr>
            <p:cNvPr id="36880" name="Text Box 15">
              <a:extLst>
                <a:ext uri="{FF2B5EF4-FFF2-40B4-BE49-F238E27FC236}">
                  <a16:creationId xmlns:a16="http://schemas.microsoft.com/office/drawing/2014/main" id="{C3F2C66F-7E9D-466C-9F36-E5A93321E3DC}"/>
                </a:ext>
              </a:extLst>
            </p:cNvPr>
            <p:cNvSpPr txBox="1">
              <a:spLocks noChangeArrowheads="1"/>
            </p:cNvSpPr>
            <p:nvPr/>
          </p:nvSpPr>
          <p:spPr bwMode="auto">
            <a:xfrm>
              <a:off x="3504" y="3168"/>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27</a:t>
              </a:r>
            </a:p>
          </p:txBody>
        </p:sp>
        <p:sp>
          <p:nvSpPr>
            <p:cNvPr id="36881" name="Text Box 16">
              <a:extLst>
                <a:ext uri="{FF2B5EF4-FFF2-40B4-BE49-F238E27FC236}">
                  <a16:creationId xmlns:a16="http://schemas.microsoft.com/office/drawing/2014/main" id="{29D61FBA-DA93-4C7A-9BF9-B491436AC287}"/>
                </a:ext>
              </a:extLst>
            </p:cNvPr>
            <p:cNvSpPr txBox="1">
              <a:spLocks noChangeArrowheads="1"/>
            </p:cNvSpPr>
            <p:nvPr/>
          </p:nvSpPr>
          <p:spPr bwMode="auto">
            <a:xfrm>
              <a:off x="4080" y="3168"/>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30</a:t>
              </a:r>
            </a:p>
          </p:txBody>
        </p:sp>
        <p:sp>
          <p:nvSpPr>
            <p:cNvPr id="36882" name="Text Box 17">
              <a:extLst>
                <a:ext uri="{FF2B5EF4-FFF2-40B4-BE49-F238E27FC236}">
                  <a16:creationId xmlns:a16="http://schemas.microsoft.com/office/drawing/2014/main" id="{865D36AE-A498-42C1-BB66-35A14B86E0A7}"/>
                </a:ext>
              </a:extLst>
            </p:cNvPr>
            <p:cNvSpPr txBox="1">
              <a:spLocks noChangeArrowheads="1"/>
            </p:cNvSpPr>
            <p:nvPr/>
          </p:nvSpPr>
          <p:spPr bwMode="auto">
            <a:xfrm>
              <a:off x="856" y="3168"/>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77742059-01AD-4766-97C3-D39E0F152578}"/>
              </a:ext>
            </a:extLst>
          </p:cNvPr>
          <p:cNvSpPr>
            <a:spLocks noGrp="1" noChangeArrowheads="1"/>
          </p:cNvSpPr>
          <p:nvPr>
            <p:ph type="title"/>
          </p:nvPr>
        </p:nvSpPr>
        <p:spPr/>
        <p:txBody>
          <a:bodyPr/>
          <a:lstStyle/>
          <a:p>
            <a:pPr eaLnBrk="1" hangingPunct="1"/>
            <a:r>
              <a:rPr lang="en-US" altLang="zh-CN"/>
              <a:t>FCFS Scheduling (Cont.)</a:t>
            </a:r>
          </a:p>
        </p:txBody>
      </p:sp>
      <p:sp>
        <p:nvSpPr>
          <p:cNvPr id="38915" name="Rectangle 3" descr="Rectangle: Click to edit Master text styles&#10;Second level&#10;Third level&#10;Fourth level&#10;Fifth level">
            <a:extLst>
              <a:ext uri="{FF2B5EF4-FFF2-40B4-BE49-F238E27FC236}">
                <a16:creationId xmlns:a16="http://schemas.microsoft.com/office/drawing/2014/main" id="{89A391B5-20E6-42A4-8DBB-758A8153457E}"/>
              </a:ext>
            </a:extLst>
          </p:cNvPr>
          <p:cNvSpPr>
            <a:spLocks noGrp="1" noChangeArrowheads="1"/>
          </p:cNvSpPr>
          <p:nvPr>
            <p:ph idx="1"/>
          </p:nvPr>
        </p:nvSpPr>
        <p:spPr>
          <a:xfrm>
            <a:off x="508000" y="1604963"/>
            <a:ext cx="8240713" cy="5137150"/>
          </a:xfrm>
        </p:spPr>
        <p:txBody>
          <a:bodyPr/>
          <a:lstStyle/>
          <a:p>
            <a:pPr eaLnBrk="1" hangingPunct="1">
              <a:buFont typeface="Monotype Sorts" pitchFamily="2" charset="2"/>
              <a:buNone/>
              <a:tabLst>
                <a:tab pos="3651250" algn="ctr"/>
              </a:tabLst>
            </a:pPr>
            <a:r>
              <a:rPr lang="en-US" altLang="zh-CN" sz="2400"/>
              <a:t>Suppose that the processes arrive in the order</a:t>
            </a:r>
          </a:p>
          <a:p>
            <a:pPr eaLnBrk="1" hangingPunct="1">
              <a:buFont typeface="Monotype Sorts" pitchFamily="2" charset="2"/>
              <a:buNone/>
              <a:tabLst>
                <a:tab pos="3651250" algn="ctr"/>
              </a:tabLst>
            </a:pPr>
            <a:r>
              <a:rPr lang="en-US" altLang="zh-CN" sz="2400"/>
              <a:t>		 </a:t>
            </a:r>
            <a:r>
              <a:rPr lang="en-US" altLang="zh-CN" sz="2400" i="1"/>
              <a:t>P</a:t>
            </a:r>
            <a:r>
              <a:rPr lang="en-US" altLang="zh-CN" sz="2400" i="1" baseline="-25000"/>
              <a:t>2</a:t>
            </a:r>
            <a:r>
              <a:rPr lang="en-US" altLang="zh-CN" sz="2400"/>
              <a:t> , </a:t>
            </a:r>
            <a:r>
              <a:rPr lang="en-US" altLang="zh-CN" sz="2400" i="1"/>
              <a:t>P</a:t>
            </a:r>
            <a:r>
              <a:rPr lang="en-US" altLang="zh-CN" sz="2400" i="1" baseline="-25000"/>
              <a:t>3</a:t>
            </a:r>
            <a:r>
              <a:rPr lang="en-US" altLang="zh-CN" sz="2400"/>
              <a:t> , </a:t>
            </a:r>
            <a:r>
              <a:rPr lang="en-US" altLang="zh-CN" sz="2400" i="1"/>
              <a:t>P</a:t>
            </a:r>
            <a:r>
              <a:rPr lang="en-US" altLang="zh-CN" sz="2400" i="1" baseline="-25000"/>
              <a:t>1</a:t>
            </a:r>
            <a:r>
              <a:rPr lang="en-US" altLang="zh-CN" sz="2400"/>
              <a:t> </a:t>
            </a:r>
          </a:p>
          <a:p>
            <a:pPr eaLnBrk="1" hangingPunct="1">
              <a:buFont typeface="Wingdings" panose="05000000000000000000" pitchFamily="2" charset="2"/>
              <a:buChar char="•"/>
              <a:tabLst>
                <a:tab pos="3651250" algn="ctr"/>
              </a:tabLst>
            </a:pPr>
            <a:r>
              <a:rPr lang="en-US" altLang="zh-CN" sz="2400"/>
              <a:t>The Gantt chart for the schedule is:</a:t>
            </a:r>
            <a:br>
              <a:rPr lang="en-US" altLang="zh-CN" sz="2400"/>
            </a:br>
            <a:endParaRPr lang="en-US" altLang="zh-CN" sz="2400"/>
          </a:p>
          <a:p>
            <a:pPr eaLnBrk="1" hangingPunct="1">
              <a:buFont typeface="Wingdings" panose="05000000000000000000" pitchFamily="2" charset="2"/>
              <a:buChar char="•"/>
              <a:tabLst>
                <a:tab pos="3651250" algn="ctr"/>
              </a:tabLst>
            </a:pPr>
            <a:endParaRPr lang="en-US" altLang="zh-CN" sz="2400"/>
          </a:p>
          <a:p>
            <a:pPr eaLnBrk="1" hangingPunct="1">
              <a:buFont typeface="Wingdings" panose="05000000000000000000" pitchFamily="2" charset="2"/>
              <a:buChar char="•"/>
              <a:tabLst>
                <a:tab pos="3651250" algn="ctr"/>
              </a:tabLst>
            </a:pPr>
            <a:endParaRPr lang="en-US" altLang="zh-CN" sz="2400"/>
          </a:p>
          <a:p>
            <a:pPr eaLnBrk="1" hangingPunct="1">
              <a:buFont typeface="Wingdings" panose="05000000000000000000" pitchFamily="2" charset="2"/>
              <a:buChar char="•"/>
              <a:tabLst>
                <a:tab pos="3651250" algn="ctr"/>
              </a:tabLst>
            </a:pPr>
            <a:endParaRPr lang="en-US" altLang="zh-CN" sz="2400"/>
          </a:p>
          <a:p>
            <a:pPr eaLnBrk="1" hangingPunct="1">
              <a:buFont typeface="Wingdings" panose="05000000000000000000" pitchFamily="2" charset="2"/>
              <a:buChar char="•"/>
              <a:tabLst>
                <a:tab pos="3651250" algn="ctr"/>
              </a:tabLst>
            </a:pPr>
            <a:r>
              <a:rPr lang="en-US" altLang="zh-CN" sz="2400"/>
              <a:t>Waiting time for </a:t>
            </a:r>
            <a:r>
              <a:rPr lang="en-US" altLang="zh-CN" sz="2400" i="1"/>
              <a:t>P</a:t>
            </a:r>
            <a:r>
              <a:rPr lang="en-US" altLang="zh-CN" sz="2400" i="1" baseline="-25000"/>
              <a:t>1 </a:t>
            </a:r>
            <a:r>
              <a:rPr lang="en-US" altLang="zh-CN" sz="2400" i="1"/>
              <a:t>=</a:t>
            </a:r>
            <a:r>
              <a:rPr lang="en-US" altLang="zh-CN" sz="2400"/>
              <a:t> 6</a:t>
            </a:r>
            <a:r>
              <a:rPr lang="en-US" altLang="zh-CN" sz="2400" i="1"/>
              <a:t>;</a:t>
            </a:r>
            <a:r>
              <a:rPr lang="en-US" altLang="zh-CN" sz="2400" i="1" baseline="-25000"/>
              <a:t> </a:t>
            </a:r>
            <a:r>
              <a:rPr lang="en-US" altLang="zh-CN" sz="2400" i="1"/>
              <a:t>P</a:t>
            </a:r>
            <a:r>
              <a:rPr lang="en-US" altLang="zh-CN" sz="2400" i="1" baseline="-25000"/>
              <a:t>2</a:t>
            </a:r>
            <a:r>
              <a:rPr lang="en-US" altLang="zh-CN" sz="2400"/>
              <a:t> = 0</a:t>
            </a:r>
            <a:r>
              <a:rPr lang="en-US" altLang="zh-CN" sz="2400" i="1" baseline="-25000"/>
              <a:t>; </a:t>
            </a:r>
            <a:r>
              <a:rPr lang="en-US" altLang="zh-CN" sz="2400" i="1"/>
              <a:t>P</a:t>
            </a:r>
            <a:r>
              <a:rPr lang="en-US" altLang="zh-CN" sz="2400" i="1" baseline="-25000"/>
              <a:t>3 </a:t>
            </a:r>
            <a:r>
              <a:rPr lang="en-US" altLang="zh-CN" sz="2400" i="1"/>
              <a:t>= </a:t>
            </a:r>
            <a:r>
              <a:rPr lang="en-US" altLang="zh-CN" sz="2400"/>
              <a:t>3</a:t>
            </a:r>
            <a:endParaRPr lang="en-US" altLang="zh-CN" sz="2400" i="1"/>
          </a:p>
          <a:p>
            <a:pPr eaLnBrk="1" hangingPunct="1">
              <a:buFont typeface="Wingdings" panose="05000000000000000000" pitchFamily="2" charset="2"/>
              <a:buChar char="•"/>
              <a:tabLst>
                <a:tab pos="3651250" algn="ctr"/>
              </a:tabLst>
            </a:pPr>
            <a:r>
              <a:rPr lang="en-US" altLang="zh-CN" sz="2400"/>
              <a:t>Average waiting time:   (6 + 0 + 3)/3 = 3</a:t>
            </a:r>
          </a:p>
          <a:p>
            <a:pPr eaLnBrk="1" hangingPunct="1">
              <a:buFont typeface="Wingdings" panose="05000000000000000000" pitchFamily="2" charset="2"/>
              <a:buChar char="•"/>
              <a:tabLst>
                <a:tab pos="3651250" algn="ctr"/>
              </a:tabLst>
            </a:pPr>
            <a:r>
              <a:rPr lang="en-US" altLang="zh-CN" sz="2400"/>
              <a:t>Much better than previous case</a:t>
            </a:r>
          </a:p>
        </p:txBody>
      </p:sp>
      <p:grpSp>
        <p:nvGrpSpPr>
          <p:cNvPr id="38916" name="Group 20">
            <a:extLst>
              <a:ext uri="{FF2B5EF4-FFF2-40B4-BE49-F238E27FC236}">
                <a16:creationId xmlns:a16="http://schemas.microsoft.com/office/drawing/2014/main" id="{4DD996EA-1029-4FBC-9E92-7EF93CD97C47}"/>
              </a:ext>
            </a:extLst>
          </p:cNvPr>
          <p:cNvGrpSpPr>
            <a:grpSpLocks/>
          </p:cNvGrpSpPr>
          <p:nvPr/>
        </p:nvGrpSpPr>
        <p:grpSpPr bwMode="auto">
          <a:xfrm>
            <a:off x="1889125" y="3290888"/>
            <a:ext cx="5575300" cy="1128712"/>
            <a:chOff x="852" y="1650"/>
            <a:chExt cx="3512" cy="711"/>
          </a:xfrm>
        </p:grpSpPr>
        <p:sp>
          <p:nvSpPr>
            <p:cNvPr id="38917" name="Rectangle 6">
              <a:extLst>
                <a:ext uri="{FF2B5EF4-FFF2-40B4-BE49-F238E27FC236}">
                  <a16:creationId xmlns:a16="http://schemas.microsoft.com/office/drawing/2014/main" id="{5D6C07F0-B4D7-4F1A-BE8F-206ED4FF4C27}"/>
                </a:ext>
              </a:extLst>
            </p:cNvPr>
            <p:cNvSpPr>
              <a:spLocks noChangeArrowheads="1"/>
            </p:cNvSpPr>
            <p:nvPr/>
          </p:nvSpPr>
          <p:spPr bwMode="auto">
            <a:xfrm flipH="1">
              <a:off x="948" y="1650"/>
              <a:ext cx="3312"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8918" name="Text Box 7">
              <a:extLst>
                <a:ext uri="{FF2B5EF4-FFF2-40B4-BE49-F238E27FC236}">
                  <a16:creationId xmlns:a16="http://schemas.microsoft.com/office/drawing/2014/main" id="{78363B45-3549-48F9-B731-E8673AEA06BB}"/>
                </a:ext>
              </a:extLst>
            </p:cNvPr>
            <p:cNvSpPr txBox="1">
              <a:spLocks noChangeArrowheads="1"/>
            </p:cNvSpPr>
            <p:nvPr/>
          </p:nvSpPr>
          <p:spPr bwMode="auto">
            <a:xfrm flipH="1">
              <a:off x="3179" y="1698"/>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38919" name="Text Box 8">
              <a:extLst>
                <a:ext uri="{FF2B5EF4-FFF2-40B4-BE49-F238E27FC236}">
                  <a16:creationId xmlns:a16="http://schemas.microsoft.com/office/drawing/2014/main" id="{48AC5B0C-BDF6-4758-96D6-9931E210E63F}"/>
                </a:ext>
              </a:extLst>
            </p:cNvPr>
            <p:cNvSpPr txBox="1">
              <a:spLocks noChangeArrowheads="1"/>
            </p:cNvSpPr>
            <p:nvPr/>
          </p:nvSpPr>
          <p:spPr bwMode="auto">
            <a:xfrm flipH="1">
              <a:off x="1691" y="1698"/>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38920" name="Text Box 9">
              <a:extLst>
                <a:ext uri="{FF2B5EF4-FFF2-40B4-BE49-F238E27FC236}">
                  <a16:creationId xmlns:a16="http://schemas.microsoft.com/office/drawing/2014/main" id="{FC25E0C2-AA10-4E31-8A08-49F461AA891D}"/>
                </a:ext>
              </a:extLst>
            </p:cNvPr>
            <p:cNvSpPr txBox="1">
              <a:spLocks noChangeArrowheads="1"/>
            </p:cNvSpPr>
            <p:nvPr/>
          </p:nvSpPr>
          <p:spPr bwMode="auto">
            <a:xfrm flipH="1">
              <a:off x="1115" y="1698"/>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38921" name="Line 10">
              <a:extLst>
                <a:ext uri="{FF2B5EF4-FFF2-40B4-BE49-F238E27FC236}">
                  <a16:creationId xmlns:a16="http://schemas.microsoft.com/office/drawing/2014/main" id="{F153001F-3B6E-456F-8833-B84C1FE7F16D}"/>
                </a:ext>
              </a:extLst>
            </p:cNvPr>
            <p:cNvSpPr>
              <a:spLocks noChangeShapeType="1"/>
            </p:cNvSpPr>
            <p:nvPr/>
          </p:nvSpPr>
          <p:spPr bwMode="auto">
            <a:xfrm flipH="1">
              <a:off x="4260"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2" name="Line 11">
              <a:extLst>
                <a:ext uri="{FF2B5EF4-FFF2-40B4-BE49-F238E27FC236}">
                  <a16:creationId xmlns:a16="http://schemas.microsoft.com/office/drawing/2014/main" id="{A2EC579D-99A8-4F23-BA85-D1F17CF476EB}"/>
                </a:ext>
              </a:extLst>
            </p:cNvPr>
            <p:cNvSpPr>
              <a:spLocks noChangeShapeType="1"/>
            </p:cNvSpPr>
            <p:nvPr/>
          </p:nvSpPr>
          <p:spPr bwMode="auto">
            <a:xfrm flipH="1">
              <a:off x="948"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3" name="Line 12">
              <a:extLst>
                <a:ext uri="{FF2B5EF4-FFF2-40B4-BE49-F238E27FC236}">
                  <a16:creationId xmlns:a16="http://schemas.microsoft.com/office/drawing/2014/main" id="{2C9C7A8C-137E-42B4-B672-3BCAA68C8F6D}"/>
                </a:ext>
              </a:extLst>
            </p:cNvPr>
            <p:cNvSpPr>
              <a:spLocks noChangeShapeType="1"/>
            </p:cNvSpPr>
            <p:nvPr/>
          </p:nvSpPr>
          <p:spPr bwMode="auto">
            <a:xfrm flipH="1">
              <a:off x="2148" y="165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4" name="Line 13">
              <a:extLst>
                <a:ext uri="{FF2B5EF4-FFF2-40B4-BE49-F238E27FC236}">
                  <a16:creationId xmlns:a16="http://schemas.microsoft.com/office/drawing/2014/main" id="{AB590D81-2DFE-4BCA-8C4F-CAF39B4102AF}"/>
                </a:ext>
              </a:extLst>
            </p:cNvPr>
            <p:cNvSpPr>
              <a:spLocks noChangeShapeType="1"/>
            </p:cNvSpPr>
            <p:nvPr/>
          </p:nvSpPr>
          <p:spPr bwMode="auto">
            <a:xfrm flipH="1">
              <a:off x="1572" y="165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Line 14">
              <a:extLst>
                <a:ext uri="{FF2B5EF4-FFF2-40B4-BE49-F238E27FC236}">
                  <a16:creationId xmlns:a16="http://schemas.microsoft.com/office/drawing/2014/main" id="{65251D7A-D3DA-49A4-902E-036EF8EC5F53}"/>
                </a:ext>
              </a:extLst>
            </p:cNvPr>
            <p:cNvSpPr>
              <a:spLocks noChangeShapeType="1"/>
            </p:cNvSpPr>
            <p:nvPr/>
          </p:nvSpPr>
          <p:spPr bwMode="auto">
            <a:xfrm flipH="1">
              <a:off x="2148"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6" name="Line 15">
              <a:extLst>
                <a:ext uri="{FF2B5EF4-FFF2-40B4-BE49-F238E27FC236}">
                  <a16:creationId xmlns:a16="http://schemas.microsoft.com/office/drawing/2014/main" id="{C5FDF53A-4D65-4BD0-9C74-D01EE084A345}"/>
                </a:ext>
              </a:extLst>
            </p:cNvPr>
            <p:cNvSpPr>
              <a:spLocks noChangeShapeType="1"/>
            </p:cNvSpPr>
            <p:nvPr/>
          </p:nvSpPr>
          <p:spPr bwMode="auto">
            <a:xfrm flipH="1">
              <a:off x="1572"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Text Box 16">
              <a:extLst>
                <a:ext uri="{FF2B5EF4-FFF2-40B4-BE49-F238E27FC236}">
                  <a16:creationId xmlns:a16="http://schemas.microsoft.com/office/drawing/2014/main" id="{5E8392C8-3551-47F2-A271-0407C497FCF7}"/>
                </a:ext>
              </a:extLst>
            </p:cNvPr>
            <p:cNvSpPr txBox="1">
              <a:spLocks noChangeArrowheads="1"/>
            </p:cNvSpPr>
            <p:nvPr/>
          </p:nvSpPr>
          <p:spPr bwMode="auto">
            <a:xfrm flipH="1">
              <a:off x="2056" y="2130"/>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6</a:t>
              </a:r>
            </a:p>
          </p:txBody>
        </p:sp>
        <p:sp>
          <p:nvSpPr>
            <p:cNvPr id="38928" name="Text Box 17">
              <a:extLst>
                <a:ext uri="{FF2B5EF4-FFF2-40B4-BE49-F238E27FC236}">
                  <a16:creationId xmlns:a16="http://schemas.microsoft.com/office/drawing/2014/main" id="{73933574-81D2-4FC8-9B21-A89D6563967E}"/>
                </a:ext>
              </a:extLst>
            </p:cNvPr>
            <p:cNvSpPr txBox="1">
              <a:spLocks noChangeArrowheads="1"/>
            </p:cNvSpPr>
            <p:nvPr/>
          </p:nvSpPr>
          <p:spPr bwMode="auto">
            <a:xfrm flipH="1">
              <a:off x="1480" y="2130"/>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a:t>
              </a:r>
            </a:p>
          </p:txBody>
        </p:sp>
        <p:sp>
          <p:nvSpPr>
            <p:cNvPr id="38929" name="Text Box 18">
              <a:extLst>
                <a:ext uri="{FF2B5EF4-FFF2-40B4-BE49-F238E27FC236}">
                  <a16:creationId xmlns:a16="http://schemas.microsoft.com/office/drawing/2014/main" id="{CD3A5642-37AC-4CDB-B6EB-8C6A976BE72A}"/>
                </a:ext>
              </a:extLst>
            </p:cNvPr>
            <p:cNvSpPr txBox="1">
              <a:spLocks noChangeArrowheads="1"/>
            </p:cNvSpPr>
            <p:nvPr/>
          </p:nvSpPr>
          <p:spPr bwMode="auto">
            <a:xfrm flipH="1">
              <a:off x="4088" y="2130"/>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30</a:t>
              </a:r>
            </a:p>
          </p:txBody>
        </p:sp>
        <p:sp>
          <p:nvSpPr>
            <p:cNvPr id="38930" name="Text Box 19">
              <a:extLst>
                <a:ext uri="{FF2B5EF4-FFF2-40B4-BE49-F238E27FC236}">
                  <a16:creationId xmlns:a16="http://schemas.microsoft.com/office/drawing/2014/main" id="{A978A7A7-6DC7-4957-A2F1-BC178A591565}"/>
                </a:ext>
              </a:extLst>
            </p:cNvPr>
            <p:cNvSpPr txBox="1">
              <a:spLocks noChangeArrowheads="1"/>
            </p:cNvSpPr>
            <p:nvPr/>
          </p:nvSpPr>
          <p:spPr bwMode="auto">
            <a:xfrm flipH="1">
              <a:off x="852" y="2130"/>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CF09A6B0-0C2A-4DAE-9042-000B300E3032}"/>
              </a:ext>
            </a:extLst>
          </p:cNvPr>
          <p:cNvSpPr>
            <a:spLocks noGrp="1"/>
          </p:cNvSpPr>
          <p:nvPr>
            <p:ph type="title"/>
          </p:nvPr>
        </p:nvSpPr>
        <p:spPr/>
        <p:txBody>
          <a:bodyPr/>
          <a:lstStyle/>
          <a:p>
            <a:r>
              <a:rPr lang="en-US" altLang="zh-CN"/>
              <a:t>Convoy Effect (</a:t>
            </a:r>
            <a:r>
              <a:rPr lang="zh-CN" altLang="en-US"/>
              <a:t>护航效应</a:t>
            </a:r>
            <a:r>
              <a:rPr lang="en-US" altLang="zh-CN"/>
              <a:t>)</a:t>
            </a:r>
            <a:endParaRPr lang="zh-CN" altLang="en-US"/>
          </a:p>
        </p:txBody>
      </p:sp>
      <p:sp>
        <p:nvSpPr>
          <p:cNvPr id="41987" name="内容占位符 2" descr="Rectangle: Click to edit Master text styles&#10;Second level&#10;Third level&#10;Fourth level&#10;Fifth level">
            <a:extLst>
              <a:ext uri="{FF2B5EF4-FFF2-40B4-BE49-F238E27FC236}">
                <a16:creationId xmlns:a16="http://schemas.microsoft.com/office/drawing/2014/main" id="{7E86FA80-B0DC-4155-B97A-D6E89BC39FFB}"/>
              </a:ext>
            </a:extLst>
          </p:cNvPr>
          <p:cNvSpPr>
            <a:spLocks noGrp="1"/>
          </p:cNvSpPr>
          <p:nvPr>
            <p:ph idx="1"/>
          </p:nvPr>
        </p:nvSpPr>
        <p:spPr/>
        <p:txBody>
          <a:bodyPr/>
          <a:lstStyle/>
          <a:p>
            <a:r>
              <a:rPr lang="en-US" altLang="zh-CN"/>
              <a:t>Example:</a:t>
            </a:r>
          </a:p>
          <a:p>
            <a:pPr lvl="1"/>
            <a:r>
              <a:rPr lang="en-US" altLang="zh-CN"/>
              <a:t>One CPU-bound process</a:t>
            </a:r>
          </a:p>
          <a:p>
            <a:pPr lvl="1"/>
            <a:r>
              <a:rPr lang="en-US" altLang="zh-CN"/>
              <a:t>Many IO-bound processes</a:t>
            </a:r>
          </a:p>
          <a:p>
            <a:r>
              <a:rPr lang="en-US" altLang="zh-CN"/>
              <a:t>Convoy Effect:</a:t>
            </a:r>
          </a:p>
          <a:p>
            <a:pPr lvl="1"/>
            <a:r>
              <a:rPr lang="en-US" altLang="zh-CN"/>
              <a:t>All the other processes wait for the one big process to get off the CPU</a:t>
            </a:r>
          </a:p>
          <a:p>
            <a:pPr lvl="1"/>
            <a:r>
              <a:rPr lang="en-US" altLang="zh-CN"/>
              <a:t>Short process behind long process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5" y="1069445"/>
            <a:ext cx="2595286"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优先级调度算法</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12682" y="1471403"/>
            <a:ext cx="7138694" cy="1108830"/>
          </a:xfrm>
          <a:prstGeom prst="rect">
            <a:avLst/>
          </a:prstGeom>
        </p:spPr>
        <p:txBody>
          <a:bodyPr wrap="square">
            <a:spAutoFit/>
          </a:bodyPr>
          <a:lstStyle/>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由用户或系统事先按某个原则给进程一个优先级，系统总是调度优先级最高的那个进程运行。</a:t>
            </a:r>
            <a:endParaRPr lang="en-US" altLang="zh-CN" b="1" kern="100" dirty="0">
              <a:solidFill>
                <a:srgbClr val="000000"/>
              </a:solidFill>
              <a:latin typeface="华文楷体" panose="02010600040101010101" pitchFamily="2" charset="-122"/>
              <a:ea typeface="华文楷体" panose="02010600040101010101" pitchFamily="2" charset="-122"/>
            </a:endParaRPr>
          </a:p>
          <a:p>
            <a:pPr indent="266700" algn="just">
              <a:lnSpc>
                <a:spcPct val="125000"/>
              </a:lnSpc>
              <a:spcAft>
                <a:spcPts val="0"/>
              </a:spcAft>
            </a:pPr>
            <a:r>
              <a:rPr lang="zh-CN" altLang="en-US" b="1" kern="100" dirty="0">
                <a:solidFill>
                  <a:srgbClr val="000000"/>
                </a:solidFill>
                <a:latin typeface="华文楷体" panose="02010600040101010101" pitchFamily="2" charset="-122"/>
                <a:ea typeface="华文楷体" panose="02010600040101010101" pitchFamily="2" charset="-122"/>
              </a:rPr>
              <a:t>优先级：静态和动态</a:t>
            </a:r>
            <a:endParaRPr lang="zh-CN" altLang="zh-CN" b="1" kern="100" dirty="0">
              <a:latin typeface="华文楷体" panose="02010600040101010101" pitchFamily="2" charset="-122"/>
              <a:ea typeface="华文楷体" panose="02010600040101010101" pitchFamily="2" charset="-122"/>
            </a:endParaRPr>
          </a:p>
        </p:txBody>
      </p:sp>
      <p:sp>
        <p:nvSpPr>
          <p:cNvPr id="3" name="矩形 2"/>
          <p:cNvSpPr/>
          <p:nvPr/>
        </p:nvSpPr>
        <p:spPr>
          <a:xfrm>
            <a:off x="512682" y="2935804"/>
            <a:ext cx="4572000" cy="1200329"/>
          </a:xfrm>
          <a:prstGeom prst="rect">
            <a:avLst/>
          </a:prstGeom>
        </p:spPr>
        <p:txBody>
          <a:bodyPr>
            <a:spAutoFit/>
          </a:bodyPr>
          <a:lstStyle/>
          <a:p>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假设有如下一组进程，它们在时间</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0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按顺序</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4</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到达，其</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CPU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执行时间以</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b="1" dirty="0" err="1">
                <a:solidFill>
                  <a:srgbClr val="003A8F"/>
                </a:solidFill>
                <a:latin typeface="华文楷体" panose="02010600040101010101" pitchFamily="2" charset="-122"/>
                <a:ea typeface="华文楷体" panose="02010600040101010101" pitchFamily="2" charset="-122"/>
                <a:cs typeface="宋体" panose="02010600030101010101" pitchFamily="2" charset="-122"/>
              </a:rPr>
              <a:t>ms</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计</a:t>
            </a:r>
            <a:r>
              <a:rPr lang="zh-CN" altLang="en-US"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，假设数字越大优先级越小。</a:t>
            </a:r>
            <a:endPar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endParaRPr>
          </a:p>
          <a:p>
            <a:r>
              <a:rPr lang="zh-CN" altLang="en-US" b="1" dirty="0">
                <a:solidFill>
                  <a:srgbClr val="003A8F"/>
                </a:solidFill>
                <a:latin typeface="华文楷体" panose="02010600040101010101" pitchFamily="2" charset="-122"/>
                <a:ea typeface="华文楷体" panose="02010600040101010101" pitchFamily="2" charset="-122"/>
              </a:rPr>
              <a:t>执行顺序：</a:t>
            </a:r>
            <a:r>
              <a:rPr lang="en-US" altLang="zh-CN" b="1" dirty="0">
                <a:solidFill>
                  <a:srgbClr val="003A8F"/>
                </a:solidFill>
                <a:latin typeface="华文楷体" panose="02010600040101010101" pitchFamily="2" charset="-122"/>
                <a:ea typeface="华文楷体" panose="02010600040101010101" pitchFamily="2" charset="-122"/>
              </a:rPr>
              <a:t>P2P3P4P1</a:t>
            </a:r>
            <a:endParaRPr lang="zh-CN" altLang="en-US" b="1" dirty="0">
              <a:solidFill>
                <a:srgbClr val="003A8F"/>
              </a:solidFill>
              <a:latin typeface="华文楷体" panose="02010600040101010101" pitchFamily="2" charset="-122"/>
              <a:ea typeface="华文楷体" panose="02010600040101010101" pitchFamily="2" charset="-122"/>
            </a:endParaRPr>
          </a:p>
        </p:txBody>
      </p:sp>
      <p:graphicFrame>
        <p:nvGraphicFramePr>
          <p:cNvPr id="11" name="表格 10"/>
          <p:cNvGraphicFramePr>
            <a:graphicFrameLocks noGrp="1"/>
          </p:cNvGraphicFramePr>
          <p:nvPr>
            <p:extLst/>
          </p:nvPr>
        </p:nvGraphicFramePr>
        <p:xfrm>
          <a:off x="5503096" y="2272749"/>
          <a:ext cx="2659270" cy="1733550"/>
        </p:xfrm>
        <a:graphic>
          <a:graphicData uri="http://schemas.openxmlformats.org/drawingml/2006/table">
            <a:tbl>
              <a:tblPr firstRow="1" firstCol="1" bandRow="1">
                <a:tableStyleId>{5C22544A-7EE6-4342-B048-85BDC9FD1C3A}</a:tableStyleId>
              </a:tblPr>
              <a:tblGrid>
                <a:gridCol w="574975">
                  <a:extLst>
                    <a:ext uri="{9D8B030D-6E8A-4147-A177-3AD203B41FA5}">
                      <a16:colId xmlns:a16="http://schemas.microsoft.com/office/drawing/2014/main" val="1896020637"/>
                    </a:ext>
                  </a:extLst>
                </a:gridCol>
                <a:gridCol w="958914">
                  <a:extLst>
                    <a:ext uri="{9D8B030D-6E8A-4147-A177-3AD203B41FA5}">
                      <a16:colId xmlns:a16="http://schemas.microsoft.com/office/drawing/2014/main" val="2163009526"/>
                    </a:ext>
                  </a:extLst>
                </a:gridCol>
                <a:gridCol w="1125381">
                  <a:extLst>
                    <a:ext uri="{9D8B030D-6E8A-4147-A177-3AD203B41FA5}">
                      <a16:colId xmlns:a16="http://schemas.microsoft.com/office/drawing/2014/main" val="3031587229"/>
                    </a:ext>
                  </a:extLst>
                </a:gridCol>
              </a:tblGrid>
              <a:tr h="0">
                <a:tc>
                  <a:txBody>
                    <a:bodyPr/>
                    <a:lstStyle/>
                    <a:p>
                      <a:pPr algn="ctr">
                        <a:spcAft>
                          <a:spcPts val="0"/>
                        </a:spcAft>
                      </a:pPr>
                      <a:r>
                        <a:rPr lang="zh-CN" sz="1600" b="1" u="sng" kern="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0" dirty="0">
                          <a:effectLst/>
                        </a:rPr>
                        <a:t>优先级</a:t>
                      </a:r>
                      <a:endParaRPr lang="zh-CN" sz="1600" b="1" kern="100" dirty="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1834845165"/>
                  </a:ext>
                </a:extLst>
              </a:tr>
              <a:tr h="0">
                <a:tc>
                  <a:txBody>
                    <a:bodyPr/>
                    <a:lstStyle/>
                    <a:p>
                      <a:pPr algn="ctr">
                        <a:spcAft>
                          <a:spcPts val="0"/>
                        </a:spcAft>
                      </a:pPr>
                      <a:r>
                        <a:rPr lang="en-US" sz="1600" b="1" kern="0">
                          <a:effectLst/>
                        </a:rPr>
                        <a:t>P</a:t>
                      </a:r>
                      <a:r>
                        <a:rPr lang="en-US" sz="1600" b="1" kern="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9</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530358898"/>
                  </a:ext>
                </a:extLst>
              </a:tr>
              <a:tr h="0">
                <a:tc>
                  <a:txBody>
                    <a:bodyPr/>
                    <a:lstStyle/>
                    <a:p>
                      <a:pPr algn="ctr">
                        <a:spcAft>
                          <a:spcPts val="0"/>
                        </a:spcAft>
                      </a:pPr>
                      <a:r>
                        <a:rPr lang="en-US" sz="1600" b="1" kern="0">
                          <a:effectLst/>
                        </a:rPr>
                        <a:t>P</a:t>
                      </a:r>
                      <a:r>
                        <a:rPr lang="en-US" sz="1600" b="1" kern="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43446215"/>
                  </a:ext>
                </a:extLst>
              </a:tr>
              <a:tr h="0">
                <a:tc>
                  <a:txBody>
                    <a:bodyPr/>
                    <a:lstStyle/>
                    <a:p>
                      <a:pPr algn="ctr">
                        <a:spcAft>
                          <a:spcPts val="0"/>
                        </a:spcAft>
                      </a:pPr>
                      <a:r>
                        <a:rPr lang="en-US" sz="1600" b="1" kern="0">
                          <a:effectLst/>
                        </a:rPr>
                        <a:t>P</a:t>
                      </a:r>
                      <a:r>
                        <a:rPr lang="en-US" sz="1600" b="1" kern="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1698955479"/>
                  </a:ext>
                </a:extLst>
              </a:tr>
              <a:tr h="0">
                <a:tc>
                  <a:txBody>
                    <a:bodyPr/>
                    <a:lstStyle/>
                    <a:p>
                      <a:pPr algn="ctr">
                        <a:spcAft>
                          <a:spcPts val="0"/>
                        </a:spcAft>
                      </a:pPr>
                      <a:r>
                        <a:rPr lang="en-US" sz="1600" b="1" kern="0">
                          <a:effectLst/>
                        </a:rPr>
                        <a:t>P</a:t>
                      </a:r>
                      <a:r>
                        <a:rPr lang="en-US" sz="1600" b="1" kern="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dirty="0">
                          <a:effectLst/>
                        </a:rPr>
                        <a:t>4</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1909068375"/>
                  </a:ext>
                </a:extLst>
              </a:tr>
            </a:tbl>
          </a:graphicData>
        </a:graphic>
      </p:graphicFrame>
      <p:pic>
        <p:nvPicPr>
          <p:cNvPr id="12" name="图片 11"/>
          <p:cNvPicPr>
            <a:picLocks noChangeAspect="1"/>
          </p:cNvPicPr>
          <p:nvPr/>
        </p:nvPicPr>
        <p:blipFill>
          <a:blip r:embed="rId2"/>
          <a:stretch>
            <a:fillRect/>
          </a:stretch>
        </p:blipFill>
        <p:spPr>
          <a:xfrm>
            <a:off x="156869" y="4428720"/>
            <a:ext cx="5503096" cy="889542"/>
          </a:xfrm>
          <a:prstGeom prst="rect">
            <a:avLst/>
          </a:prstGeom>
        </p:spPr>
      </p:pic>
      <p:sp>
        <p:nvSpPr>
          <p:cNvPr id="13" name="矩形 12"/>
          <p:cNvSpPr/>
          <p:nvPr/>
        </p:nvSpPr>
        <p:spPr>
          <a:xfrm>
            <a:off x="570110" y="5626469"/>
            <a:ext cx="5089855"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进程平均等待时间为 </a:t>
            </a:r>
            <a:r>
              <a:rPr lang="zh-CN" altLang="en-US"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(0+4+6+7)/4=4.25ms</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5659965" y="4496162"/>
            <a:ext cx="3262432" cy="707886"/>
          </a:xfrm>
          <a:prstGeom prst="rect">
            <a:avLst/>
          </a:prstGeom>
          <a:solidFill>
            <a:schemeClr val="accent6">
              <a:lumMod val="20000"/>
              <a:lumOff val="80000"/>
            </a:schemeClr>
          </a:solidFill>
          <a:ln>
            <a:solidFill>
              <a:schemeClr val="accent1"/>
            </a:solidFill>
          </a:ln>
        </p:spPr>
        <p:txBody>
          <a:bodyPr wrap="square" rtlCol="0">
            <a:spAutoFit/>
          </a:bodyPr>
          <a:lstStyle/>
          <a:p>
            <a:r>
              <a:rPr lang="zh-CN" altLang="en-US" sz="2000" b="1" dirty="0">
                <a:solidFill>
                  <a:srgbClr val="003A8F"/>
                </a:solidFill>
                <a:latin typeface="华文楷体" panose="02010600040101010101" pitchFamily="2" charset="-122"/>
                <a:ea typeface="华文楷体" panose="02010600040101010101" pitchFamily="2" charset="-122"/>
              </a:rPr>
              <a:t>该算法可能会产生</a:t>
            </a:r>
            <a:r>
              <a:rPr lang="zh-CN" altLang="en-US" sz="2000" b="1" dirty="0">
                <a:solidFill>
                  <a:srgbClr val="FF0000"/>
                </a:solidFill>
                <a:latin typeface="华文楷体" panose="02010600040101010101" pitchFamily="2" charset="-122"/>
                <a:ea typeface="华文楷体" panose="02010600040101010101" pitchFamily="2" charset="-122"/>
              </a:rPr>
              <a:t>饥饿现象</a:t>
            </a:r>
            <a:endParaRPr lang="en-US" altLang="zh-CN" sz="2000" b="1" dirty="0">
              <a:solidFill>
                <a:srgbClr val="FF0000"/>
              </a:solidFill>
              <a:latin typeface="华文楷体" panose="02010600040101010101" pitchFamily="2" charset="-122"/>
              <a:ea typeface="华文楷体" panose="02010600040101010101" pitchFamily="2" charset="-122"/>
            </a:endParaRPr>
          </a:p>
          <a:p>
            <a:r>
              <a:rPr lang="en-US" altLang="zh-CN" sz="2000" b="1" dirty="0">
                <a:solidFill>
                  <a:srgbClr val="003A8F"/>
                </a:solidFill>
                <a:latin typeface="华文楷体" panose="02010600040101010101" pitchFamily="2" charset="-122"/>
                <a:ea typeface="华文楷体" panose="02010600040101010101" pitchFamily="2" charset="-122"/>
              </a:rPr>
              <a:t>  </a:t>
            </a:r>
            <a:r>
              <a:rPr lang="zh-CN" altLang="en-US" sz="2000" b="1" dirty="0">
                <a:solidFill>
                  <a:srgbClr val="003A8F"/>
                </a:solidFill>
                <a:latin typeface="华文楷体" panose="02010600040101010101" pitchFamily="2" charset="-122"/>
                <a:ea typeface="华文楷体" panose="02010600040101010101" pitchFamily="2" charset="-122"/>
              </a:rPr>
              <a:t>“</a:t>
            </a:r>
            <a:r>
              <a:rPr lang="zh-CN" altLang="en-US" sz="2000" b="1" dirty="0">
                <a:solidFill>
                  <a:srgbClr val="FF0000"/>
                </a:solidFill>
                <a:latin typeface="华文楷体" panose="02010600040101010101" pitchFamily="2" charset="-122"/>
                <a:ea typeface="华文楷体" panose="02010600040101010101" pitchFamily="2" charset="-122"/>
              </a:rPr>
              <a:t>老化</a:t>
            </a:r>
            <a:r>
              <a:rPr lang="zh-CN" altLang="en-US" sz="2000" b="1" dirty="0">
                <a:solidFill>
                  <a:srgbClr val="003A8F"/>
                </a:solidFill>
                <a:latin typeface="华文楷体" panose="02010600040101010101" pitchFamily="2" charset="-122"/>
                <a:ea typeface="华文楷体" panose="02010600040101010101" pitchFamily="2" charset="-122"/>
              </a:rPr>
              <a:t>”是解决策略</a:t>
            </a:r>
          </a:p>
        </p:txBody>
      </p:sp>
    </p:spTree>
    <p:extLst>
      <p:ext uri="{BB962C8B-B14F-4D97-AF65-F5344CB8AC3E}">
        <p14:creationId xmlns:p14="http://schemas.microsoft.com/office/powerpoint/2010/main" val="423794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30E566C0-3FD6-4283-9333-21615C65BEC4}"/>
              </a:ext>
            </a:extLst>
          </p:cNvPr>
          <p:cNvSpPr>
            <a:spLocks noGrp="1"/>
          </p:cNvSpPr>
          <p:nvPr>
            <p:ph type="title"/>
          </p:nvPr>
        </p:nvSpPr>
        <p:spPr/>
        <p:txBody>
          <a:bodyPr/>
          <a:lstStyle/>
          <a:p>
            <a:pPr eaLnBrk="1" hangingPunct="1"/>
            <a:r>
              <a:rPr lang="en-US" altLang="zh-CN"/>
              <a:t>priority scheduling algorithm</a:t>
            </a:r>
            <a:endParaRPr lang="zh-CN" altLang="en-US"/>
          </a:p>
        </p:txBody>
      </p:sp>
      <p:sp>
        <p:nvSpPr>
          <p:cNvPr id="3" name="内容占位符 2" descr="Rectangle: Click to edit Master text styles&#10;Second level&#10;Third level&#10;Fourth level&#10;Fifth level">
            <a:extLst>
              <a:ext uri="{FF2B5EF4-FFF2-40B4-BE49-F238E27FC236}">
                <a16:creationId xmlns:a16="http://schemas.microsoft.com/office/drawing/2014/main" id="{E551F554-A875-4C09-BDE6-16A9D6202275}"/>
              </a:ext>
            </a:extLst>
          </p:cNvPr>
          <p:cNvSpPr>
            <a:spLocks noGrp="1"/>
          </p:cNvSpPr>
          <p:nvPr>
            <p:ph idx="1"/>
          </p:nvPr>
        </p:nvSpPr>
        <p:spPr>
          <a:xfrm>
            <a:off x="628649" y="1468073"/>
            <a:ext cx="8154623" cy="4708890"/>
          </a:xfrm>
        </p:spPr>
        <p:txBody>
          <a:bodyPr>
            <a:normAutofit fontScale="85000" lnSpcReduction="20000"/>
          </a:bodyPr>
          <a:lstStyle/>
          <a:p>
            <a:pPr eaLnBrk="1" hangingPunct="1">
              <a:buFont typeface="Wingdings" panose="05000000000000000000" pitchFamily="2" charset="2"/>
              <a:buNone/>
              <a:tabLst>
                <a:tab pos="1603375" algn="ctr"/>
                <a:tab pos="3254375" algn="ctr"/>
                <a:tab pos="5143500" algn="ctr"/>
              </a:tabLst>
              <a:defRPr/>
            </a:pPr>
            <a:r>
              <a:rPr lang="en-US" altLang="zh-CN" u="sng" dirty="0"/>
              <a:t>              Process</a:t>
            </a:r>
            <a:r>
              <a:rPr lang="en-US" altLang="zh-CN" dirty="0"/>
              <a:t>	      </a:t>
            </a:r>
            <a:r>
              <a:rPr lang="en-US" altLang="zh-CN" u="sng" dirty="0"/>
              <a:t>Burst Time         priority</a:t>
            </a:r>
            <a:endParaRPr lang="en-US" altLang="zh-CN" dirty="0"/>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1</a:t>
            </a:r>
            <a:r>
              <a:rPr lang="en-US" altLang="zh-CN" dirty="0"/>
              <a:t>	10	3</a:t>
            </a:r>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2	</a:t>
            </a:r>
            <a:r>
              <a:rPr lang="en-US" altLang="zh-CN" dirty="0"/>
              <a:t>1	1</a:t>
            </a:r>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3</a:t>
            </a:r>
            <a:r>
              <a:rPr lang="en-US" altLang="zh-CN" dirty="0"/>
              <a:t>	2	4</a:t>
            </a:r>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4                             </a:t>
            </a:r>
            <a:r>
              <a:rPr lang="en-US" altLang="zh-CN" dirty="0"/>
              <a:t>1                          5</a:t>
            </a:r>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5</a:t>
            </a:r>
            <a:r>
              <a:rPr lang="en-US" altLang="zh-CN" dirty="0"/>
              <a:t>	5	2</a:t>
            </a:r>
          </a:p>
          <a:p>
            <a:pPr marL="0" indent="0" eaLnBrk="1" hangingPunct="1">
              <a:buFont typeface="Wingdings" panose="05000000000000000000" pitchFamily="2" charset="2"/>
              <a:buNone/>
              <a:tabLst>
                <a:tab pos="1603375" algn="ctr"/>
                <a:tab pos="3254375" algn="ctr"/>
                <a:tab pos="5143500" algn="ctr"/>
              </a:tabLst>
              <a:defRPr/>
            </a:pPr>
            <a:endParaRPr lang="en-US" altLang="zh-CN" dirty="0"/>
          </a:p>
          <a:p>
            <a:pPr eaLnBrk="1" hangingPunct="1">
              <a:tabLst>
                <a:tab pos="1603375" algn="ctr"/>
                <a:tab pos="3254375" algn="ctr"/>
                <a:tab pos="5143500" algn="ctr"/>
              </a:tabLst>
              <a:defRPr/>
            </a:pPr>
            <a:endParaRPr lang="en-US" altLang="zh-CN" dirty="0"/>
          </a:p>
          <a:p>
            <a:pPr eaLnBrk="1" hangingPunct="1">
              <a:tabLst>
                <a:tab pos="1603375" algn="ctr"/>
                <a:tab pos="3254375" algn="ctr"/>
                <a:tab pos="5143500" algn="ctr"/>
              </a:tabLst>
              <a:defRPr/>
            </a:pPr>
            <a:endParaRPr lang="en-US" altLang="zh-CN" dirty="0"/>
          </a:p>
          <a:p>
            <a:pPr eaLnBrk="1" hangingPunct="1">
              <a:tabLst>
                <a:tab pos="1603375" algn="ctr"/>
                <a:tab pos="3254375" algn="ctr"/>
                <a:tab pos="5143500" algn="ctr"/>
              </a:tabLst>
              <a:defRPr/>
            </a:pPr>
            <a:endParaRPr lang="en-US" altLang="zh-CN" dirty="0"/>
          </a:p>
          <a:p>
            <a:pPr eaLnBrk="1" hangingPunct="1">
              <a:tabLst>
                <a:tab pos="1603375" algn="ctr"/>
                <a:tab pos="3254375" algn="ctr"/>
                <a:tab pos="5143500" algn="ctr"/>
              </a:tabLst>
              <a:defRPr/>
            </a:pPr>
            <a:endParaRPr lang="en-US" altLang="zh-CN" dirty="0"/>
          </a:p>
          <a:p>
            <a:pPr eaLnBrk="1" hangingPunct="1">
              <a:tabLst>
                <a:tab pos="1603375" algn="ctr"/>
                <a:tab pos="3254375" algn="ctr"/>
                <a:tab pos="5143500" algn="ctr"/>
              </a:tabLst>
              <a:defRPr/>
            </a:pPr>
            <a:r>
              <a:rPr lang="en-US" altLang="zh-CN" dirty="0"/>
              <a:t>Average waiting time = ( 6 + 0 + 16 + 18 + 1)/5  = 8.2</a:t>
            </a:r>
            <a:endParaRPr lang="en-US" altLang="zh-CN" i="1" baseline="-25000" dirty="0"/>
          </a:p>
          <a:p>
            <a:pPr eaLnBrk="1" hangingPunct="1">
              <a:defRPr/>
            </a:pPr>
            <a:endParaRPr lang="zh-CN" altLang="en-US" dirty="0"/>
          </a:p>
        </p:txBody>
      </p:sp>
      <p:grpSp>
        <p:nvGrpSpPr>
          <p:cNvPr id="63492" name="Group 37">
            <a:extLst>
              <a:ext uri="{FF2B5EF4-FFF2-40B4-BE49-F238E27FC236}">
                <a16:creationId xmlns:a16="http://schemas.microsoft.com/office/drawing/2014/main" id="{F89AEA71-1AED-493D-A9B4-AED038777F85}"/>
              </a:ext>
            </a:extLst>
          </p:cNvPr>
          <p:cNvGrpSpPr>
            <a:grpSpLocks/>
          </p:cNvGrpSpPr>
          <p:nvPr/>
        </p:nvGrpSpPr>
        <p:grpSpPr bwMode="auto">
          <a:xfrm>
            <a:off x="1447800" y="3949700"/>
            <a:ext cx="6627813" cy="1196975"/>
            <a:chOff x="864" y="2325"/>
            <a:chExt cx="4175" cy="754"/>
          </a:xfrm>
        </p:grpSpPr>
        <p:sp>
          <p:nvSpPr>
            <p:cNvPr id="63496" name="Rectangle 5">
              <a:extLst>
                <a:ext uri="{FF2B5EF4-FFF2-40B4-BE49-F238E27FC236}">
                  <a16:creationId xmlns:a16="http://schemas.microsoft.com/office/drawing/2014/main" id="{EA34FE57-6BDC-4082-A94C-0596CD288A61}"/>
                </a:ext>
              </a:extLst>
            </p:cNvPr>
            <p:cNvSpPr>
              <a:spLocks noChangeArrowheads="1"/>
            </p:cNvSpPr>
            <p:nvPr/>
          </p:nvSpPr>
          <p:spPr bwMode="auto">
            <a:xfrm flipH="1">
              <a:off x="960" y="2325"/>
              <a:ext cx="3940"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63497" name="Text Box 6">
              <a:extLst>
                <a:ext uri="{FF2B5EF4-FFF2-40B4-BE49-F238E27FC236}">
                  <a16:creationId xmlns:a16="http://schemas.microsoft.com/office/drawing/2014/main" id="{60531A30-2926-4569-8344-C50A04280FAD}"/>
                </a:ext>
              </a:extLst>
            </p:cNvPr>
            <p:cNvSpPr txBox="1">
              <a:spLocks noChangeArrowheads="1"/>
            </p:cNvSpPr>
            <p:nvPr/>
          </p:nvSpPr>
          <p:spPr bwMode="auto">
            <a:xfrm flipH="1">
              <a:off x="912" y="2365"/>
              <a:ext cx="267"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63498" name="Text Box 7">
              <a:extLst>
                <a:ext uri="{FF2B5EF4-FFF2-40B4-BE49-F238E27FC236}">
                  <a16:creationId xmlns:a16="http://schemas.microsoft.com/office/drawing/2014/main" id="{9C1C4706-95E7-43F0-A457-8BC1159C7A99}"/>
                </a:ext>
              </a:extLst>
            </p:cNvPr>
            <p:cNvSpPr txBox="1">
              <a:spLocks noChangeArrowheads="1"/>
            </p:cNvSpPr>
            <p:nvPr/>
          </p:nvSpPr>
          <p:spPr bwMode="auto">
            <a:xfrm flipH="1">
              <a:off x="1632" y="2356"/>
              <a:ext cx="267"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5</a:t>
              </a:r>
              <a:endParaRPr lang="en-US" altLang="zh-CN" sz="2400">
                <a:latin typeface="Helvetica" panose="020B0604020202020204" pitchFamily="34" charset="0"/>
              </a:endParaRPr>
            </a:p>
          </p:txBody>
        </p:sp>
        <p:sp>
          <p:nvSpPr>
            <p:cNvPr id="63499" name="Text Box 8">
              <a:extLst>
                <a:ext uri="{FF2B5EF4-FFF2-40B4-BE49-F238E27FC236}">
                  <a16:creationId xmlns:a16="http://schemas.microsoft.com/office/drawing/2014/main" id="{14A41B03-79C5-4DDE-A16B-B24DFD2E5F2E}"/>
                </a:ext>
              </a:extLst>
            </p:cNvPr>
            <p:cNvSpPr txBox="1">
              <a:spLocks noChangeArrowheads="1"/>
            </p:cNvSpPr>
            <p:nvPr/>
          </p:nvSpPr>
          <p:spPr bwMode="auto">
            <a:xfrm flipH="1">
              <a:off x="3227" y="2372"/>
              <a:ext cx="267"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63500" name="Line 9">
              <a:extLst>
                <a:ext uri="{FF2B5EF4-FFF2-40B4-BE49-F238E27FC236}">
                  <a16:creationId xmlns:a16="http://schemas.microsoft.com/office/drawing/2014/main" id="{35BEBCCC-4F6B-40C6-B9F2-D4D43D3D58B7}"/>
                </a:ext>
              </a:extLst>
            </p:cNvPr>
            <p:cNvSpPr>
              <a:spLocks noChangeShapeType="1"/>
            </p:cNvSpPr>
            <p:nvPr/>
          </p:nvSpPr>
          <p:spPr bwMode="auto">
            <a:xfrm flipH="1">
              <a:off x="4439" y="263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1" name="Line 10">
              <a:extLst>
                <a:ext uri="{FF2B5EF4-FFF2-40B4-BE49-F238E27FC236}">
                  <a16:creationId xmlns:a16="http://schemas.microsoft.com/office/drawing/2014/main" id="{AC9BB5A0-2139-4083-B18D-1D705010E46E}"/>
                </a:ext>
              </a:extLst>
            </p:cNvPr>
            <p:cNvSpPr>
              <a:spLocks noChangeShapeType="1"/>
            </p:cNvSpPr>
            <p:nvPr/>
          </p:nvSpPr>
          <p:spPr bwMode="auto">
            <a:xfrm flipH="1">
              <a:off x="960"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2" name="Line 11">
              <a:extLst>
                <a:ext uri="{FF2B5EF4-FFF2-40B4-BE49-F238E27FC236}">
                  <a16:creationId xmlns:a16="http://schemas.microsoft.com/office/drawing/2014/main" id="{41B8A443-0D0E-4CC0-9D3D-6E814AD746D0}"/>
                </a:ext>
              </a:extLst>
            </p:cNvPr>
            <p:cNvSpPr>
              <a:spLocks noChangeShapeType="1"/>
            </p:cNvSpPr>
            <p:nvPr/>
          </p:nvSpPr>
          <p:spPr bwMode="auto">
            <a:xfrm>
              <a:off x="4272" y="2356"/>
              <a:ext cx="11" cy="4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3" name="Line 12">
              <a:extLst>
                <a:ext uri="{FF2B5EF4-FFF2-40B4-BE49-F238E27FC236}">
                  <a16:creationId xmlns:a16="http://schemas.microsoft.com/office/drawing/2014/main" id="{4721AF4D-0B7D-43E8-B0BA-020E46F8E2FB}"/>
                </a:ext>
              </a:extLst>
            </p:cNvPr>
            <p:cNvSpPr>
              <a:spLocks noChangeShapeType="1"/>
            </p:cNvSpPr>
            <p:nvPr/>
          </p:nvSpPr>
          <p:spPr bwMode="auto">
            <a:xfrm flipH="1">
              <a:off x="2258" y="2325"/>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4" name="Line 13">
              <a:extLst>
                <a:ext uri="{FF2B5EF4-FFF2-40B4-BE49-F238E27FC236}">
                  <a16:creationId xmlns:a16="http://schemas.microsoft.com/office/drawing/2014/main" id="{54487772-9256-4A5A-8E03-D559214AF030}"/>
                </a:ext>
              </a:extLst>
            </p:cNvPr>
            <p:cNvSpPr>
              <a:spLocks noChangeShapeType="1"/>
            </p:cNvSpPr>
            <p:nvPr/>
          </p:nvSpPr>
          <p:spPr bwMode="auto">
            <a:xfrm flipH="1">
              <a:off x="2400" y="261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5" name="Line 14">
              <a:extLst>
                <a:ext uri="{FF2B5EF4-FFF2-40B4-BE49-F238E27FC236}">
                  <a16:creationId xmlns:a16="http://schemas.microsoft.com/office/drawing/2014/main" id="{B48D0C81-7EFE-4959-AEE9-BED023932D47}"/>
                </a:ext>
              </a:extLst>
            </p:cNvPr>
            <p:cNvSpPr>
              <a:spLocks noChangeShapeType="1"/>
            </p:cNvSpPr>
            <p:nvPr/>
          </p:nvSpPr>
          <p:spPr bwMode="auto">
            <a:xfrm flipH="1">
              <a:off x="139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6" name="Text Box 15">
              <a:extLst>
                <a:ext uri="{FF2B5EF4-FFF2-40B4-BE49-F238E27FC236}">
                  <a16:creationId xmlns:a16="http://schemas.microsoft.com/office/drawing/2014/main" id="{D2C0E43A-BA22-46D5-8AE8-6A70F8065246}"/>
                </a:ext>
              </a:extLst>
            </p:cNvPr>
            <p:cNvSpPr txBox="1">
              <a:spLocks noChangeArrowheads="1"/>
            </p:cNvSpPr>
            <p:nvPr/>
          </p:nvSpPr>
          <p:spPr bwMode="auto">
            <a:xfrm flipH="1">
              <a:off x="4761" y="2775"/>
              <a:ext cx="27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19</a:t>
              </a:r>
            </a:p>
          </p:txBody>
        </p:sp>
        <p:sp>
          <p:nvSpPr>
            <p:cNvPr id="63507" name="Text Box 16">
              <a:extLst>
                <a:ext uri="{FF2B5EF4-FFF2-40B4-BE49-F238E27FC236}">
                  <a16:creationId xmlns:a16="http://schemas.microsoft.com/office/drawing/2014/main" id="{AEDE4E3B-B90C-4148-B6C6-49E532D9E775}"/>
                </a:ext>
              </a:extLst>
            </p:cNvPr>
            <p:cNvSpPr txBox="1">
              <a:spLocks noChangeArrowheads="1"/>
            </p:cNvSpPr>
            <p:nvPr/>
          </p:nvSpPr>
          <p:spPr bwMode="auto">
            <a:xfrm flipH="1">
              <a:off x="2144" y="2848"/>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6</a:t>
              </a:r>
            </a:p>
          </p:txBody>
        </p:sp>
        <p:sp>
          <p:nvSpPr>
            <p:cNvPr id="63508" name="Text Box 17">
              <a:extLst>
                <a:ext uri="{FF2B5EF4-FFF2-40B4-BE49-F238E27FC236}">
                  <a16:creationId xmlns:a16="http://schemas.microsoft.com/office/drawing/2014/main" id="{21CA4B9C-A237-4644-B09B-4A005C426BB8}"/>
                </a:ext>
              </a:extLst>
            </p:cNvPr>
            <p:cNvSpPr txBox="1">
              <a:spLocks noChangeArrowheads="1"/>
            </p:cNvSpPr>
            <p:nvPr/>
          </p:nvSpPr>
          <p:spPr bwMode="auto">
            <a:xfrm flipH="1">
              <a:off x="4122" y="2827"/>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16</a:t>
              </a:r>
            </a:p>
          </p:txBody>
        </p:sp>
        <p:sp>
          <p:nvSpPr>
            <p:cNvPr id="63509" name="Text Box 18">
              <a:extLst>
                <a:ext uri="{FF2B5EF4-FFF2-40B4-BE49-F238E27FC236}">
                  <a16:creationId xmlns:a16="http://schemas.microsoft.com/office/drawing/2014/main" id="{6D29CC64-3331-4EF6-BC10-DD6265302910}"/>
                </a:ext>
              </a:extLst>
            </p:cNvPr>
            <p:cNvSpPr txBox="1">
              <a:spLocks noChangeArrowheads="1"/>
            </p:cNvSpPr>
            <p:nvPr/>
          </p:nvSpPr>
          <p:spPr bwMode="auto">
            <a:xfrm flipH="1">
              <a:off x="864"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sp>
          <p:nvSpPr>
            <p:cNvPr id="63510" name="Text Box 20">
              <a:extLst>
                <a:ext uri="{FF2B5EF4-FFF2-40B4-BE49-F238E27FC236}">
                  <a16:creationId xmlns:a16="http://schemas.microsoft.com/office/drawing/2014/main" id="{B9FEEDCB-634E-40C4-9CBC-AC243A0171E4}"/>
                </a:ext>
              </a:extLst>
            </p:cNvPr>
            <p:cNvSpPr txBox="1">
              <a:spLocks noChangeArrowheads="1"/>
            </p:cNvSpPr>
            <p:nvPr/>
          </p:nvSpPr>
          <p:spPr bwMode="auto">
            <a:xfrm flipH="1">
              <a:off x="4340" y="2385"/>
              <a:ext cx="267"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63511" name="Line 21">
              <a:extLst>
                <a:ext uri="{FF2B5EF4-FFF2-40B4-BE49-F238E27FC236}">
                  <a16:creationId xmlns:a16="http://schemas.microsoft.com/office/drawing/2014/main" id="{D52D7A1A-61C4-4479-B20F-79A57F56DF87}"/>
                </a:ext>
              </a:extLst>
            </p:cNvPr>
            <p:cNvSpPr>
              <a:spLocks noChangeShapeType="1"/>
            </p:cNvSpPr>
            <p:nvPr/>
          </p:nvSpPr>
          <p:spPr bwMode="auto">
            <a:xfrm>
              <a:off x="4665" y="2334"/>
              <a:ext cx="13"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2" name="Line 23">
              <a:extLst>
                <a:ext uri="{FF2B5EF4-FFF2-40B4-BE49-F238E27FC236}">
                  <a16:creationId xmlns:a16="http://schemas.microsoft.com/office/drawing/2014/main" id="{FD4F98FB-2266-4616-8769-2396E307885B}"/>
                </a:ext>
              </a:extLst>
            </p:cNvPr>
            <p:cNvSpPr>
              <a:spLocks noChangeShapeType="1"/>
            </p:cNvSpPr>
            <p:nvPr/>
          </p:nvSpPr>
          <p:spPr bwMode="auto">
            <a:xfrm flipH="1">
              <a:off x="163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3" name="Line 24">
              <a:extLst>
                <a:ext uri="{FF2B5EF4-FFF2-40B4-BE49-F238E27FC236}">
                  <a16:creationId xmlns:a16="http://schemas.microsoft.com/office/drawing/2014/main" id="{6096C0AF-A94C-4D3E-8989-AEC694180A4C}"/>
                </a:ext>
              </a:extLst>
            </p:cNvPr>
            <p:cNvSpPr>
              <a:spLocks noChangeShapeType="1"/>
            </p:cNvSpPr>
            <p:nvPr/>
          </p:nvSpPr>
          <p:spPr bwMode="auto">
            <a:xfrm flipH="1">
              <a:off x="187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4" name="Line 25">
              <a:extLst>
                <a:ext uri="{FF2B5EF4-FFF2-40B4-BE49-F238E27FC236}">
                  <a16:creationId xmlns:a16="http://schemas.microsoft.com/office/drawing/2014/main" id="{EE780D5D-5C8A-40CE-9C7E-1BE22DA5A148}"/>
                </a:ext>
              </a:extLst>
            </p:cNvPr>
            <p:cNvSpPr>
              <a:spLocks noChangeShapeType="1"/>
            </p:cNvSpPr>
            <p:nvPr/>
          </p:nvSpPr>
          <p:spPr bwMode="auto">
            <a:xfrm flipH="1">
              <a:off x="2064"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5" name="Line 27">
              <a:extLst>
                <a:ext uri="{FF2B5EF4-FFF2-40B4-BE49-F238E27FC236}">
                  <a16:creationId xmlns:a16="http://schemas.microsoft.com/office/drawing/2014/main" id="{4F4C9969-B479-466F-957B-827A763132CD}"/>
                </a:ext>
              </a:extLst>
            </p:cNvPr>
            <p:cNvSpPr>
              <a:spLocks noChangeShapeType="1"/>
            </p:cNvSpPr>
            <p:nvPr/>
          </p:nvSpPr>
          <p:spPr bwMode="auto">
            <a:xfrm flipH="1">
              <a:off x="2688" y="263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6" name="Text Box 28">
              <a:extLst>
                <a:ext uri="{FF2B5EF4-FFF2-40B4-BE49-F238E27FC236}">
                  <a16:creationId xmlns:a16="http://schemas.microsoft.com/office/drawing/2014/main" id="{5AA8CABE-2B70-42B4-A284-9EA99B41D513}"/>
                </a:ext>
              </a:extLst>
            </p:cNvPr>
            <p:cNvSpPr txBox="1">
              <a:spLocks noChangeArrowheads="1"/>
            </p:cNvSpPr>
            <p:nvPr/>
          </p:nvSpPr>
          <p:spPr bwMode="auto">
            <a:xfrm flipH="1">
              <a:off x="4539" y="2791"/>
              <a:ext cx="27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18</a:t>
              </a:r>
            </a:p>
          </p:txBody>
        </p:sp>
        <p:sp>
          <p:nvSpPr>
            <p:cNvPr id="63517" name="Line 29">
              <a:extLst>
                <a:ext uri="{FF2B5EF4-FFF2-40B4-BE49-F238E27FC236}">
                  <a16:creationId xmlns:a16="http://schemas.microsoft.com/office/drawing/2014/main" id="{0FBFB1B1-E6E8-44BB-8FF6-E8A1051F9FC8}"/>
                </a:ext>
              </a:extLst>
            </p:cNvPr>
            <p:cNvSpPr>
              <a:spLocks noChangeShapeType="1"/>
            </p:cNvSpPr>
            <p:nvPr/>
          </p:nvSpPr>
          <p:spPr bwMode="auto">
            <a:xfrm flipH="1">
              <a:off x="292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8" name="Line 30">
              <a:extLst>
                <a:ext uri="{FF2B5EF4-FFF2-40B4-BE49-F238E27FC236}">
                  <a16:creationId xmlns:a16="http://schemas.microsoft.com/office/drawing/2014/main" id="{5E7471C4-773F-4216-885D-1A2A123D5F4C}"/>
                </a:ext>
              </a:extLst>
            </p:cNvPr>
            <p:cNvSpPr>
              <a:spLocks noChangeShapeType="1"/>
            </p:cNvSpPr>
            <p:nvPr/>
          </p:nvSpPr>
          <p:spPr bwMode="auto">
            <a:xfrm flipH="1">
              <a:off x="312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9" name="Line 31">
              <a:extLst>
                <a:ext uri="{FF2B5EF4-FFF2-40B4-BE49-F238E27FC236}">
                  <a16:creationId xmlns:a16="http://schemas.microsoft.com/office/drawing/2014/main" id="{8C030C52-00E4-4C2A-8DA3-4989360AA030}"/>
                </a:ext>
              </a:extLst>
            </p:cNvPr>
            <p:cNvSpPr>
              <a:spLocks noChangeShapeType="1"/>
            </p:cNvSpPr>
            <p:nvPr/>
          </p:nvSpPr>
          <p:spPr bwMode="auto">
            <a:xfrm flipH="1">
              <a:off x="331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0" name="Line 32">
              <a:extLst>
                <a:ext uri="{FF2B5EF4-FFF2-40B4-BE49-F238E27FC236}">
                  <a16:creationId xmlns:a16="http://schemas.microsoft.com/office/drawing/2014/main" id="{3A516C5C-6D4E-48CF-AFFE-82E7ED8D7FA5}"/>
                </a:ext>
              </a:extLst>
            </p:cNvPr>
            <p:cNvSpPr>
              <a:spLocks noChangeShapeType="1"/>
            </p:cNvSpPr>
            <p:nvPr/>
          </p:nvSpPr>
          <p:spPr bwMode="auto">
            <a:xfrm flipH="1">
              <a:off x="3477" y="263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1" name="Line 34">
              <a:extLst>
                <a:ext uri="{FF2B5EF4-FFF2-40B4-BE49-F238E27FC236}">
                  <a16:creationId xmlns:a16="http://schemas.microsoft.com/office/drawing/2014/main" id="{107FA5D0-8EB9-44B2-A86D-A8655C59FAA5}"/>
                </a:ext>
              </a:extLst>
            </p:cNvPr>
            <p:cNvSpPr>
              <a:spLocks noChangeShapeType="1"/>
            </p:cNvSpPr>
            <p:nvPr/>
          </p:nvSpPr>
          <p:spPr bwMode="auto">
            <a:xfrm flipH="1">
              <a:off x="3696"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2" name="Line 35">
              <a:extLst>
                <a:ext uri="{FF2B5EF4-FFF2-40B4-BE49-F238E27FC236}">
                  <a16:creationId xmlns:a16="http://schemas.microsoft.com/office/drawing/2014/main" id="{09E563FA-9E68-4B26-ACC2-BEE9757962A7}"/>
                </a:ext>
              </a:extLst>
            </p:cNvPr>
            <p:cNvSpPr>
              <a:spLocks noChangeShapeType="1"/>
            </p:cNvSpPr>
            <p:nvPr/>
          </p:nvSpPr>
          <p:spPr bwMode="auto">
            <a:xfrm flipH="1">
              <a:off x="388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3" name="Line 36">
              <a:extLst>
                <a:ext uri="{FF2B5EF4-FFF2-40B4-BE49-F238E27FC236}">
                  <a16:creationId xmlns:a16="http://schemas.microsoft.com/office/drawing/2014/main" id="{959100E3-E490-4852-9E9C-2245C3E979AE}"/>
                </a:ext>
              </a:extLst>
            </p:cNvPr>
            <p:cNvSpPr>
              <a:spLocks noChangeShapeType="1"/>
            </p:cNvSpPr>
            <p:nvPr/>
          </p:nvSpPr>
          <p:spPr bwMode="auto">
            <a:xfrm flipH="1">
              <a:off x="408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3493" name="Line 12">
            <a:extLst>
              <a:ext uri="{FF2B5EF4-FFF2-40B4-BE49-F238E27FC236}">
                <a16:creationId xmlns:a16="http://schemas.microsoft.com/office/drawing/2014/main" id="{D4B4E208-EA5E-49B2-BB45-6373D4A491C1}"/>
              </a:ext>
            </a:extLst>
          </p:cNvPr>
          <p:cNvSpPr>
            <a:spLocks noChangeShapeType="1"/>
          </p:cNvSpPr>
          <p:nvPr/>
        </p:nvSpPr>
        <p:spPr bwMode="auto">
          <a:xfrm flipH="1">
            <a:off x="1911350" y="3949700"/>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4" name="Text Box 16">
            <a:extLst>
              <a:ext uri="{FF2B5EF4-FFF2-40B4-BE49-F238E27FC236}">
                <a16:creationId xmlns:a16="http://schemas.microsoft.com/office/drawing/2014/main" id="{38684C5A-ABF2-4E1A-8F28-F29FC41EE070}"/>
              </a:ext>
            </a:extLst>
          </p:cNvPr>
          <p:cNvSpPr txBox="1">
            <a:spLocks noChangeArrowheads="1"/>
          </p:cNvSpPr>
          <p:nvPr/>
        </p:nvSpPr>
        <p:spPr bwMode="auto">
          <a:xfrm flipH="1">
            <a:off x="1749425" y="4710113"/>
            <a:ext cx="311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a:t>
            </a:r>
          </a:p>
        </p:txBody>
      </p:sp>
      <p:sp>
        <p:nvSpPr>
          <p:cNvPr id="63495" name="Text Box 20">
            <a:extLst>
              <a:ext uri="{FF2B5EF4-FFF2-40B4-BE49-F238E27FC236}">
                <a16:creationId xmlns:a16="http://schemas.microsoft.com/office/drawing/2014/main" id="{8BDFF591-4D79-4388-8024-E3A12390B7AD}"/>
              </a:ext>
            </a:extLst>
          </p:cNvPr>
          <p:cNvSpPr txBox="1">
            <a:spLocks noChangeArrowheads="1"/>
          </p:cNvSpPr>
          <p:nvPr/>
        </p:nvSpPr>
        <p:spPr bwMode="auto">
          <a:xfrm flipH="1">
            <a:off x="7477125" y="4064000"/>
            <a:ext cx="423863"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4</a:t>
            </a:r>
            <a:endParaRPr lang="en-US" altLang="zh-CN" sz="2400">
              <a:latin typeface="Helvetica" panose="020B0604020202020204" pitchFamily="34" charset="0"/>
            </a:endParaRPr>
          </a:p>
        </p:txBody>
      </p:sp>
    </p:spTree>
    <p:extLst>
      <p:ext uri="{BB962C8B-B14F-4D97-AF65-F5344CB8AC3E}">
        <p14:creationId xmlns:p14="http://schemas.microsoft.com/office/powerpoint/2010/main" val="83225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最短作业优先调度算法（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SJF</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非抢占式</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12682" y="1522072"/>
            <a:ext cx="7138694" cy="784830"/>
          </a:xfrm>
          <a:prstGeom prst="rect">
            <a:avLst/>
          </a:prstGeom>
        </p:spPr>
        <p:txBody>
          <a:bodyPr wrap="square">
            <a:spAutoFit/>
          </a:bodyPr>
          <a:lstStyle/>
          <a:p>
            <a:pPr indent="266700" algn="just">
              <a:lnSpc>
                <a:spcPct val="125000"/>
              </a:lnSpc>
              <a:spcAft>
                <a:spcPts val="0"/>
              </a:spcAft>
            </a:pPr>
            <a:r>
              <a:rPr lang="zh-CN" altLang="zh-CN" b="1" dirty="0">
                <a:latin typeface="华文楷体" panose="02010600040101010101" pitchFamily="2" charset="-122"/>
                <a:ea typeface="华文楷体" panose="02010600040101010101" pitchFamily="2" charset="-122"/>
              </a:rPr>
              <a:t>避免</a:t>
            </a:r>
            <a:r>
              <a:rPr lang="en-US" altLang="zh-CN" b="1" dirty="0">
                <a:latin typeface="华文楷体" panose="02010600040101010101" pitchFamily="2" charset="-122"/>
                <a:ea typeface="华文楷体" panose="02010600040101010101" pitchFamily="2" charset="-122"/>
              </a:rPr>
              <a:t>FCFS</a:t>
            </a:r>
            <a:r>
              <a:rPr lang="zh-CN" altLang="zh-CN" b="1" dirty="0">
                <a:latin typeface="华文楷体" panose="02010600040101010101" pitchFamily="2" charset="-122"/>
                <a:ea typeface="华文楷体" panose="02010600040101010101" pitchFamily="2" charset="-122"/>
              </a:rPr>
              <a:t>算法对短进程不利的选择是最短进程优先策略。调度时，它在就绪队列中选择估计处理时间最短的进程。</a:t>
            </a:r>
            <a:endParaRPr lang="zh-CN" altLang="zh-CN" b="1" kern="100" dirty="0">
              <a:latin typeface="华文楷体" panose="02010600040101010101" pitchFamily="2" charset="-122"/>
              <a:ea typeface="华文楷体" panose="02010600040101010101" pitchFamily="2" charset="-122"/>
            </a:endParaRPr>
          </a:p>
        </p:txBody>
      </p:sp>
      <p:sp>
        <p:nvSpPr>
          <p:cNvPr id="3" name="矩形 2"/>
          <p:cNvSpPr/>
          <p:nvPr/>
        </p:nvSpPr>
        <p:spPr>
          <a:xfrm>
            <a:off x="512682" y="2692969"/>
            <a:ext cx="3978636" cy="646331"/>
          </a:xfrm>
          <a:prstGeom prst="rect">
            <a:avLst/>
          </a:prstGeom>
        </p:spPr>
        <p:txBody>
          <a:bodyPr wrap="square">
            <a:spAutoFit/>
          </a:bodyPr>
          <a:lstStyle/>
          <a:p>
            <a:r>
              <a:rPr lang="zh-CN" altLang="zh-CN" b="1" dirty="0">
                <a:solidFill>
                  <a:srgbClr val="003A8F"/>
                </a:solidFill>
                <a:latin typeface="华文楷体" panose="02010600040101010101" pitchFamily="2" charset="-122"/>
                <a:ea typeface="华文楷体" panose="02010600040101010101" pitchFamily="2" charset="-122"/>
              </a:rPr>
              <a:t>假设有如下一组进程，几乎同时到达就绪队列， </a:t>
            </a:r>
            <a:r>
              <a:rPr lang="en-US" altLang="zh-CN" b="1" dirty="0">
                <a:solidFill>
                  <a:srgbClr val="003A8F"/>
                </a:solidFill>
                <a:latin typeface="华文楷体" panose="02010600040101010101" pitchFamily="2" charset="-122"/>
                <a:ea typeface="华文楷体" panose="02010600040101010101" pitchFamily="2" charset="-122"/>
              </a:rPr>
              <a:t>CPU </a:t>
            </a:r>
            <a:r>
              <a:rPr lang="zh-CN" altLang="zh-CN" b="1" dirty="0">
                <a:solidFill>
                  <a:srgbClr val="003A8F"/>
                </a:solidFill>
                <a:latin typeface="华文楷体" panose="02010600040101010101" pitchFamily="2" charset="-122"/>
                <a:ea typeface="华文楷体" panose="02010600040101010101" pitchFamily="2" charset="-122"/>
              </a:rPr>
              <a:t>执行长度以</a:t>
            </a:r>
            <a:r>
              <a:rPr lang="en-US" altLang="zh-CN" b="1" dirty="0">
                <a:solidFill>
                  <a:srgbClr val="003A8F"/>
                </a:solidFill>
                <a:latin typeface="华文楷体" panose="02010600040101010101" pitchFamily="2" charset="-122"/>
                <a:ea typeface="华文楷体" panose="02010600040101010101" pitchFamily="2" charset="-122"/>
              </a:rPr>
              <a:t> </a:t>
            </a:r>
            <a:r>
              <a:rPr lang="en-US" altLang="zh-CN" b="1" dirty="0" err="1">
                <a:solidFill>
                  <a:srgbClr val="003A8F"/>
                </a:solidFill>
                <a:latin typeface="华文楷体" panose="02010600040101010101" pitchFamily="2" charset="-122"/>
                <a:ea typeface="华文楷体" panose="02010600040101010101" pitchFamily="2" charset="-122"/>
              </a:rPr>
              <a:t>ms</a:t>
            </a:r>
            <a:r>
              <a:rPr lang="en-US" altLang="zh-CN" b="1" dirty="0">
                <a:solidFill>
                  <a:srgbClr val="003A8F"/>
                </a:solidFill>
                <a:latin typeface="华文楷体" panose="02010600040101010101" pitchFamily="2" charset="-122"/>
                <a:ea typeface="华文楷体" panose="02010600040101010101" pitchFamily="2" charset="-122"/>
              </a:rPr>
              <a:t> </a:t>
            </a:r>
            <a:r>
              <a:rPr lang="zh-CN" altLang="zh-CN" b="1" dirty="0">
                <a:solidFill>
                  <a:srgbClr val="003A8F"/>
                </a:solidFill>
                <a:latin typeface="华文楷体" panose="02010600040101010101" pitchFamily="2" charset="-122"/>
                <a:ea typeface="华文楷体" panose="02010600040101010101" pitchFamily="2" charset="-122"/>
              </a:rPr>
              <a:t>计</a:t>
            </a:r>
            <a:r>
              <a:rPr lang="zh-CN" altLang="en-US" b="1" dirty="0">
                <a:solidFill>
                  <a:srgbClr val="003A8F"/>
                </a:solidFill>
                <a:latin typeface="华文楷体" panose="02010600040101010101" pitchFamily="2" charset="-122"/>
                <a:ea typeface="华文楷体" panose="02010600040101010101" pitchFamily="2" charset="-122"/>
              </a:rPr>
              <a:t>。</a:t>
            </a:r>
          </a:p>
        </p:txBody>
      </p:sp>
      <p:sp>
        <p:nvSpPr>
          <p:cNvPr id="13" name="矩形 12"/>
          <p:cNvSpPr/>
          <p:nvPr/>
        </p:nvSpPr>
        <p:spPr>
          <a:xfrm>
            <a:off x="570110" y="5183856"/>
            <a:ext cx="5025735"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进程的平均等待时间为</a:t>
            </a:r>
            <a:r>
              <a:rPr lang="en-US" altLang="zh-CN" sz="2000" b="1" dirty="0">
                <a:solidFill>
                  <a:srgbClr val="6C0000"/>
                </a:solidFill>
                <a:latin typeface="华文楷体" panose="02010600040101010101" pitchFamily="2" charset="-122"/>
                <a:ea typeface="华文楷体" panose="02010600040101010101" pitchFamily="2" charset="-122"/>
              </a:rPr>
              <a:t>(0+3+7+12)/4=5.5ms</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933425155"/>
              </p:ext>
            </p:extLst>
          </p:nvPr>
        </p:nvGraphicFramePr>
        <p:xfrm>
          <a:off x="5659965" y="2231187"/>
          <a:ext cx="2571750" cy="1733550"/>
        </p:xfrm>
        <a:graphic>
          <a:graphicData uri="http://schemas.openxmlformats.org/drawingml/2006/table">
            <a:tbl>
              <a:tblPr firstRow="1" firstCol="1" bandRow="1">
                <a:tableStyleId>{5C22544A-7EE6-4342-B048-85BDC9FD1C3A}</a:tableStyleId>
              </a:tblPr>
              <a:tblGrid>
                <a:gridCol w="1025504">
                  <a:extLst>
                    <a:ext uri="{9D8B030D-6E8A-4147-A177-3AD203B41FA5}">
                      <a16:colId xmlns:a16="http://schemas.microsoft.com/office/drawing/2014/main" val="4223201765"/>
                    </a:ext>
                  </a:extLst>
                </a:gridCol>
                <a:gridCol w="1546246">
                  <a:extLst>
                    <a:ext uri="{9D8B030D-6E8A-4147-A177-3AD203B41FA5}">
                      <a16:colId xmlns:a16="http://schemas.microsoft.com/office/drawing/2014/main" val="255163525"/>
                    </a:ext>
                  </a:extLst>
                </a:gridCol>
              </a:tblGrid>
              <a:tr h="0">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3027415933"/>
                  </a:ext>
                </a:extLst>
              </a:tr>
              <a:tr h="0">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852292222"/>
                  </a:ext>
                </a:extLst>
              </a:tr>
              <a:tr h="0">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793716971"/>
                  </a:ext>
                </a:extLst>
              </a:tr>
              <a:tr h="0">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9</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91480763"/>
                  </a:ext>
                </a:extLst>
              </a:tr>
              <a:tr h="0">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3</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153560453"/>
                  </a:ext>
                </a:extLst>
              </a:tr>
            </a:tbl>
          </a:graphicData>
        </a:graphic>
      </p:graphicFrame>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82" y="4216328"/>
            <a:ext cx="5490283" cy="915048"/>
          </a:xfrm>
          <a:prstGeom prst="rect">
            <a:avLst/>
          </a:prstGeom>
        </p:spPr>
      </p:pic>
      <p:sp>
        <p:nvSpPr>
          <p:cNvPr id="8" name="矩形 7"/>
          <p:cNvSpPr/>
          <p:nvPr/>
        </p:nvSpPr>
        <p:spPr>
          <a:xfrm>
            <a:off x="452285" y="3742964"/>
            <a:ext cx="339708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P4P2P1P3</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9" name="矩形 8"/>
          <p:cNvSpPr/>
          <p:nvPr/>
        </p:nvSpPr>
        <p:spPr>
          <a:xfrm>
            <a:off x="5936761" y="4460581"/>
            <a:ext cx="2723144" cy="923330"/>
          </a:xfrm>
          <a:prstGeom prst="rect">
            <a:avLst/>
          </a:prstGeom>
          <a:solidFill>
            <a:schemeClr val="accent6">
              <a:lumMod val="20000"/>
              <a:lumOff val="80000"/>
            </a:schemeClr>
          </a:solidFill>
          <a:ln>
            <a:solidFill>
              <a:schemeClr val="accent1"/>
            </a:solidFill>
          </a:ln>
        </p:spPr>
        <p:txBody>
          <a:bodyPr wrap="square">
            <a:spAutoFit/>
          </a:bodyPr>
          <a:lstStyle/>
          <a:p>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SJF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算法的真正困难是如何知道下次</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CPU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执行的长度</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259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最短作业优先调度算法（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SJF</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抢占式</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12682" y="1522072"/>
            <a:ext cx="4785459" cy="1823576"/>
          </a:xfrm>
          <a:prstGeom prst="rect">
            <a:avLst/>
          </a:prstGeom>
        </p:spPr>
        <p:txBody>
          <a:bodyPr wrap="square">
            <a:spAutoFit/>
          </a:bodyPr>
          <a:lstStyle/>
          <a:p>
            <a:pPr indent="266700" algn="just">
              <a:lnSpc>
                <a:spcPct val="125000"/>
              </a:lnSpc>
              <a:spcAft>
                <a:spcPts val="0"/>
              </a:spcAft>
            </a:pPr>
            <a:r>
              <a:rPr lang="zh-CN" altLang="zh-CN" b="1" dirty="0">
                <a:latin typeface="华文楷体" panose="02010600040101010101" pitchFamily="2" charset="-122"/>
                <a:ea typeface="华文楷体" panose="02010600040101010101" pitchFamily="2" charset="-122"/>
              </a:rPr>
              <a:t>当一个新进程到达就绪队列时，操作系统会激发调度程序，针对当前就绪队列中的进程的最新情况进行选择。如果新进程的</a:t>
            </a:r>
            <a:r>
              <a:rPr lang="en-US" altLang="zh-CN" b="1" dirty="0">
                <a:latin typeface="华文楷体" panose="02010600040101010101" pitchFamily="2" charset="-122"/>
                <a:ea typeface="华文楷体" panose="02010600040101010101" pitchFamily="2" charset="-122"/>
              </a:rPr>
              <a:t>CPU </a:t>
            </a:r>
            <a:r>
              <a:rPr lang="zh-CN" altLang="zh-CN" b="1" dirty="0">
                <a:latin typeface="华文楷体" panose="02010600040101010101" pitchFamily="2" charset="-122"/>
                <a:ea typeface="华文楷体" panose="02010600040101010101" pitchFamily="2" charset="-122"/>
              </a:rPr>
              <a:t>执行时间比与当前运行进程的尚未完成的</a:t>
            </a:r>
            <a:r>
              <a:rPr lang="en-US" altLang="zh-CN" b="1" dirty="0">
                <a:latin typeface="华文楷体" panose="02010600040101010101" pitchFamily="2" charset="-122"/>
                <a:ea typeface="华文楷体" panose="02010600040101010101" pitchFamily="2" charset="-122"/>
              </a:rPr>
              <a:t> CPU </a:t>
            </a:r>
            <a:r>
              <a:rPr lang="zh-CN" altLang="zh-CN" b="1" dirty="0">
                <a:latin typeface="华文楷体" panose="02010600040101010101" pitchFamily="2" charset="-122"/>
                <a:ea typeface="华文楷体" panose="02010600040101010101" pitchFamily="2" charset="-122"/>
              </a:rPr>
              <a:t>执行时间还要小，则抢占当前运行进程</a:t>
            </a:r>
            <a:r>
              <a:rPr lang="zh-CN" altLang="en-US" b="1" dirty="0">
                <a:latin typeface="华文楷体" panose="02010600040101010101" pitchFamily="2" charset="-122"/>
                <a:ea typeface="华文楷体" panose="02010600040101010101" pitchFamily="2" charset="-122"/>
              </a:rPr>
              <a:t>。</a:t>
            </a:r>
            <a:endParaRPr lang="zh-CN" altLang="zh-CN" b="1" kern="100" dirty="0">
              <a:latin typeface="华文楷体" panose="02010600040101010101" pitchFamily="2" charset="-122"/>
              <a:ea typeface="华文楷体" panose="02010600040101010101" pitchFamily="2" charset="-122"/>
            </a:endParaRPr>
          </a:p>
        </p:txBody>
      </p:sp>
      <p:sp>
        <p:nvSpPr>
          <p:cNvPr id="13" name="矩形 12"/>
          <p:cNvSpPr/>
          <p:nvPr/>
        </p:nvSpPr>
        <p:spPr>
          <a:xfrm>
            <a:off x="756500" y="5419002"/>
            <a:ext cx="5993949"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进程的平均等待时间为</a:t>
            </a:r>
            <a:r>
              <a:rPr lang="en-US" altLang="zh-CN" sz="2000" b="1" dirty="0">
                <a:solidFill>
                  <a:srgbClr val="6C0000"/>
                </a:solidFill>
                <a:latin typeface="华文楷体" panose="02010600040101010101" pitchFamily="2" charset="-122"/>
                <a:ea typeface="华文楷体" panose="02010600040101010101" pitchFamily="2" charset="-122"/>
              </a:rPr>
              <a:t>  </a:t>
            </a:r>
            <a:r>
              <a:rPr lang="en-US" altLang="zh-CN" b="1" dirty="0"/>
              <a:t>((10-1)+0+(17-2)+(5-3))/4= 6.5ms</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8" name="矩形 7"/>
          <p:cNvSpPr/>
          <p:nvPr/>
        </p:nvSpPr>
        <p:spPr>
          <a:xfrm>
            <a:off x="452285" y="3742964"/>
            <a:ext cx="3635932"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P1P2P4P1P3</a:t>
            </a:r>
            <a:endParaRPr lang="zh-CN" altLang="en-US" b="1" dirty="0">
              <a:solidFill>
                <a:srgbClr val="6C0000"/>
              </a:solidFill>
              <a:latin typeface="华文楷体" panose="02010600040101010101" pitchFamily="2" charset="-122"/>
              <a:ea typeface="华文楷体" panose="02010600040101010101" pitchFamily="2"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2207780356"/>
              </p:ext>
            </p:extLst>
          </p:nvPr>
        </p:nvGraphicFramePr>
        <p:xfrm>
          <a:off x="5653089" y="1860348"/>
          <a:ext cx="2746563" cy="1733550"/>
        </p:xfrm>
        <a:graphic>
          <a:graphicData uri="http://schemas.openxmlformats.org/drawingml/2006/table">
            <a:tbl>
              <a:tblPr firstRow="1" firstCol="1" bandRow="1">
                <a:tableStyleId>{5C22544A-7EE6-4342-B048-85BDC9FD1C3A}</a:tableStyleId>
              </a:tblPr>
              <a:tblGrid>
                <a:gridCol w="573794">
                  <a:extLst>
                    <a:ext uri="{9D8B030D-6E8A-4147-A177-3AD203B41FA5}">
                      <a16:colId xmlns:a16="http://schemas.microsoft.com/office/drawing/2014/main" val="1168873585"/>
                    </a:ext>
                  </a:extLst>
                </a:gridCol>
                <a:gridCol w="1055523">
                  <a:extLst>
                    <a:ext uri="{9D8B030D-6E8A-4147-A177-3AD203B41FA5}">
                      <a16:colId xmlns:a16="http://schemas.microsoft.com/office/drawing/2014/main" val="2936362466"/>
                    </a:ext>
                  </a:extLst>
                </a:gridCol>
                <a:gridCol w="1117246">
                  <a:extLst>
                    <a:ext uri="{9D8B030D-6E8A-4147-A177-3AD203B41FA5}">
                      <a16:colId xmlns:a16="http://schemas.microsoft.com/office/drawing/2014/main" val="213464082"/>
                    </a:ext>
                  </a:extLst>
                </a:gridCol>
              </a:tblGrid>
              <a:tr h="0">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dirty="0">
                          <a:effectLst/>
                        </a:rPr>
                        <a:t>到达时间</a:t>
                      </a:r>
                      <a:endParaRPr lang="zh-CN" sz="1600" b="1" kern="100" dirty="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711975256"/>
                  </a:ext>
                </a:extLst>
              </a:tr>
              <a:tr h="0">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8</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63687116"/>
                  </a:ext>
                </a:extLst>
              </a:tr>
              <a:tr h="0">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37569762"/>
                  </a:ext>
                </a:extLst>
              </a:tr>
              <a:tr h="0">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9</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1167332192"/>
                  </a:ext>
                </a:extLst>
              </a:tr>
              <a:tr h="0">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5</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526715591"/>
                  </a:ext>
                </a:extLst>
              </a:tr>
            </a:tbl>
          </a:graphicData>
        </a:graphic>
      </p:graphicFrame>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4" y="4192468"/>
            <a:ext cx="6435901" cy="991388"/>
          </a:xfrm>
          <a:prstGeom prst="rect">
            <a:avLst/>
          </a:prstGeom>
        </p:spPr>
      </p:pic>
    </p:spTree>
    <p:extLst>
      <p:ext uri="{BB962C8B-B14F-4D97-AF65-F5344CB8AC3E}">
        <p14:creationId xmlns:p14="http://schemas.microsoft.com/office/powerpoint/2010/main" val="54060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3FC80D94-A59E-4CA1-BEB1-EA426BED0247}"/>
              </a:ext>
            </a:extLst>
          </p:cNvPr>
          <p:cNvSpPr>
            <a:spLocks noGrp="1"/>
          </p:cNvSpPr>
          <p:nvPr>
            <p:ph type="title"/>
          </p:nvPr>
        </p:nvSpPr>
        <p:spPr/>
        <p:txBody>
          <a:bodyPr/>
          <a:lstStyle/>
          <a:p>
            <a:r>
              <a:rPr lang="en-US" altLang="zh-CN"/>
              <a:t>Example of SJF Scheduling</a:t>
            </a:r>
            <a:endParaRPr lang="zh-CN" altLang="en-US"/>
          </a:p>
        </p:txBody>
      </p:sp>
      <p:sp>
        <p:nvSpPr>
          <p:cNvPr id="45059" name="内容占位符 2" descr="Rectangle: Click to edit Master text styles&#10;Second level&#10;Third level&#10;Fourth level&#10;Fifth level">
            <a:extLst>
              <a:ext uri="{FF2B5EF4-FFF2-40B4-BE49-F238E27FC236}">
                <a16:creationId xmlns:a16="http://schemas.microsoft.com/office/drawing/2014/main" id="{93288BB4-5E47-4DF9-A9FE-25205700C61D}"/>
              </a:ext>
            </a:extLst>
          </p:cNvPr>
          <p:cNvSpPr>
            <a:spLocks noGrp="1"/>
          </p:cNvSpPr>
          <p:nvPr>
            <p:ph idx="1"/>
          </p:nvPr>
        </p:nvSpPr>
        <p:spPr>
          <a:xfrm>
            <a:off x="457200" y="1600200"/>
            <a:ext cx="7427913" cy="4829175"/>
          </a:xfrm>
        </p:spPr>
        <p:txBody>
          <a:bodyPr/>
          <a:lstStyle/>
          <a:p>
            <a:r>
              <a:rPr lang="en-US" altLang="zh-CN" sz="2400"/>
              <a:t>Assume the burst time of 4 processes</a:t>
            </a:r>
          </a:p>
          <a:p>
            <a:r>
              <a:rPr lang="en-US" altLang="zh-CN" sz="2400"/>
              <a:t>The gantt chart is:</a:t>
            </a:r>
          </a:p>
          <a:p>
            <a:endParaRPr lang="en-US" altLang="zh-CN" sz="2400"/>
          </a:p>
          <a:p>
            <a:endParaRPr lang="en-US" altLang="zh-CN" sz="2400"/>
          </a:p>
          <a:p>
            <a:endParaRPr lang="en-US" altLang="zh-CN" sz="2400"/>
          </a:p>
          <a:p>
            <a:r>
              <a:rPr lang="en-US" altLang="zh-CN" sz="2400"/>
              <a:t>Waiting time for P1 = 3; P2 = 16; P3 = 9; P4 = 0</a:t>
            </a:r>
          </a:p>
          <a:p>
            <a:r>
              <a:rPr lang="en-US" altLang="zh-CN" sz="2400"/>
              <a:t>Average waiting time: (3+16+9+0)/4 = 7</a:t>
            </a:r>
          </a:p>
          <a:p>
            <a:r>
              <a:rPr lang="en-US" altLang="zh-CN" sz="2400"/>
              <a:t>For FCFS, the average waiting time (0+6+14+21)/4 = 10.25</a:t>
            </a:r>
          </a:p>
          <a:p>
            <a:endParaRPr lang="zh-CN" altLang="en-US" sz="2400"/>
          </a:p>
        </p:txBody>
      </p:sp>
      <p:pic>
        <p:nvPicPr>
          <p:cNvPr id="45060" name="Picture 2">
            <a:extLst>
              <a:ext uri="{FF2B5EF4-FFF2-40B4-BE49-F238E27FC236}">
                <a16:creationId xmlns:a16="http://schemas.microsoft.com/office/drawing/2014/main" id="{0EA72E34-B8D8-40A3-A2D2-247277423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5" y="1785938"/>
            <a:ext cx="26431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3">
            <a:extLst>
              <a:ext uri="{FF2B5EF4-FFF2-40B4-BE49-F238E27FC236}">
                <a16:creationId xmlns:a16="http://schemas.microsoft.com/office/drawing/2014/main" id="{45E93BB9-5738-440F-A9F8-20DD4719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2714625"/>
            <a:ext cx="52006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16316DEC-84AB-452B-9961-4298822AD55E}"/>
              </a:ext>
            </a:extLst>
          </p:cNvPr>
          <p:cNvSpPr/>
          <p:nvPr/>
        </p:nvSpPr>
        <p:spPr>
          <a:xfrm>
            <a:off x="285750" y="5715000"/>
            <a:ext cx="7786688" cy="8572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chemeClr val="tx1"/>
                </a:solidFill>
              </a:rPr>
              <a:t>SJF is optimal: Gives </a:t>
            </a:r>
            <a:r>
              <a:rPr lang="en-US" altLang="zh-CN" sz="2800" b="1" dirty="0">
                <a:solidFill>
                  <a:srgbClr val="FF0000"/>
                </a:solidFill>
              </a:rPr>
              <a:t>minimum average waiting time </a:t>
            </a:r>
            <a:r>
              <a:rPr lang="en-US" altLang="zh-CN" sz="2800" b="1" dirty="0">
                <a:solidFill>
                  <a:schemeClr val="tx1"/>
                </a:solidFill>
              </a:rPr>
              <a:t>for a given set of processes</a:t>
            </a:r>
            <a:endParaRPr lang="zh-CN" altLang="en-US" sz="2800" b="1" dirty="0">
              <a:solidFill>
                <a:schemeClr val="tx1"/>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961A6E1-88F2-4205-80A8-F82B8467B061}"/>
              </a:ext>
            </a:extLst>
          </p:cNvPr>
          <p:cNvSpPr>
            <a:spLocks noGrp="1" noChangeArrowheads="1"/>
          </p:cNvSpPr>
          <p:nvPr>
            <p:ph type="title"/>
          </p:nvPr>
        </p:nvSpPr>
        <p:spPr/>
        <p:txBody>
          <a:bodyPr/>
          <a:lstStyle/>
          <a:p>
            <a:pPr eaLnBrk="1" hangingPunct="1"/>
            <a:r>
              <a:rPr lang="en-US" altLang="zh-CN"/>
              <a:t>Two SJF Schemes</a:t>
            </a:r>
          </a:p>
        </p:txBody>
      </p:sp>
      <p:sp>
        <p:nvSpPr>
          <p:cNvPr id="46083" name="Rectangle 3" descr="Rectangle: Click to edit Master text styles&#10;Second level&#10;Third level&#10;Fourth level&#10;Fifth level">
            <a:extLst>
              <a:ext uri="{FF2B5EF4-FFF2-40B4-BE49-F238E27FC236}">
                <a16:creationId xmlns:a16="http://schemas.microsoft.com/office/drawing/2014/main" id="{5721FBCD-9A6F-4348-8A45-B8F24AF9236B}"/>
              </a:ext>
            </a:extLst>
          </p:cNvPr>
          <p:cNvSpPr>
            <a:spLocks noGrp="1" noChangeArrowheads="1"/>
          </p:cNvSpPr>
          <p:nvPr>
            <p:ph idx="1"/>
          </p:nvPr>
        </p:nvSpPr>
        <p:spPr>
          <a:xfrm>
            <a:off x="420688" y="1549400"/>
            <a:ext cx="8193087" cy="4903788"/>
          </a:xfrm>
        </p:spPr>
        <p:txBody>
          <a:bodyPr/>
          <a:lstStyle/>
          <a:p>
            <a:pPr eaLnBrk="1" hangingPunct="1"/>
            <a:r>
              <a:rPr lang="en-US" altLang="zh-CN"/>
              <a:t>nonpreemptive – once CPU given to the process it cannot be preempted until completes its CPU burst</a:t>
            </a:r>
          </a:p>
          <a:p>
            <a:pPr eaLnBrk="1" hangingPunct="1"/>
            <a:r>
              <a:rPr lang="en-US" altLang="zh-CN"/>
              <a:t>Preemptive – if a new process arrives with CPU burst length less than remaining time of current executing process, preempt.  This scheme is know as the </a:t>
            </a:r>
            <a:br>
              <a:rPr lang="en-US" altLang="zh-CN"/>
            </a:br>
            <a:r>
              <a:rPr lang="en-US" altLang="zh-CN">
                <a:solidFill>
                  <a:srgbClr val="FF0000"/>
                </a:solidFill>
              </a:rPr>
              <a:t>Shortest-Remaining-Time-First</a:t>
            </a:r>
            <a:r>
              <a:rPr lang="en-US" altLang="zh-CN"/>
              <a:t> (SRTF)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F906B627-DC92-4A2C-9D95-43245F198F73}"/>
              </a:ext>
            </a:extLst>
          </p:cNvPr>
          <p:cNvSpPr>
            <a:spLocks noGrp="1" noChangeArrowheads="1"/>
          </p:cNvSpPr>
          <p:nvPr>
            <p:ph type="title"/>
          </p:nvPr>
        </p:nvSpPr>
        <p:spPr>
          <a:xfrm>
            <a:off x="304800" y="457200"/>
            <a:ext cx="7793038" cy="623888"/>
          </a:xfrm>
        </p:spPr>
        <p:txBody>
          <a:bodyPr rtlCol="0">
            <a:normAutofit fontScale="90000"/>
          </a:bodyPr>
          <a:lstStyle/>
          <a:p>
            <a:pPr fontAlgn="auto">
              <a:spcAft>
                <a:spcPts val="0"/>
              </a:spcAft>
              <a:defRPr/>
            </a:pPr>
            <a:r>
              <a:rPr lang="zh-CN" altLang="en-US" sz="4000" dirty="0"/>
              <a:t>调度算法评价</a:t>
            </a:r>
          </a:p>
        </p:txBody>
      </p:sp>
      <p:sp>
        <p:nvSpPr>
          <p:cNvPr id="34818" name="Rectangle 3" descr="Rectangle: Click to edit Master text styles&#10;Second level&#10;Third level&#10;Fourth level&#10;Fifth level">
            <a:extLst>
              <a:ext uri="{FF2B5EF4-FFF2-40B4-BE49-F238E27FC236}">
                <a16:creationId xmlns:a16="http://schemas.microsoft.com/office/drawing/2014/main" id="{8FEB10B7-E35B-41FC-A99E-29FCA737BCAE}"/>
              </a:ext>
            </a:extLst>
          </p:cNvPr>
          <p:cNvSpPr>
            <a:spLocks noGrp="1" noChangeArrowheads="1"/>
          </p:cNvSpPr>
          <p:nvPr>
            <p:ph type="body" idx="1"/>
          </p:nvPr>
        </p:nvSpPr>
        <p:spPr>
          <a:xfrm>
            <a:off x="1073150" y="1966913"/>
            <a:ext cx="7329488" cy="3930650"/>
          </a:xfrm>
        </p:spPr>
        <p:txBody>
          <a:bodyPr/>
          <a:lstStyle/>
          <a:p>
            <a:pPr>
              <a:lnSpc>
                <a:spcPct val="100000"/>
              </a:lnSpc>
              <a:buFont typeface="Wingdings" panose="05000000000000000000" pitchFamily="2" charset="2"/>
              <a:buNone/>
            </a:pPr>
            <a:r>
              <a:rPr lang="zh-CN" altLang="en-US" dirty="0">
                <a:latin typeface="楷体_GB2312" pitchFamily="49" charset="-122"/>
              </a:rPr>
              <a:t>调度实质上是一个策略问题</a:t>
            </a:r>
          </a:p>
          <a:p>
            <a:pPr>
              <a:lnSpc>
                <a:spcPct val="100000"/>
              </a:lnSpc>
              <a:buFont typeface="Wingdings" panose="05000000000000000000" pitchFamily="2" charset="2"/>
              <a:buNone/>
            </a:pPr>
            <a:r>
              <a:rPr lang="zh-CN" altLang="en-US" dirty="0">
                <a:latin typeface="楷体_GB2312" pitchFamily="49" charset="-122"/>
              </a:rPr>
              <a:t>设定的目标往往是相互冲突的</a:t>
            </a:r>
          </a:p>
          <a:p>
            <a:pPr>
              <a:lnSpc>
                <a:spcPct val="100000"/>
              </a:lnSpc>
              <a:buFont typeface="Wingdings" panose="05000000000000000000" pitchFamily="2" charset="2"/>
              <a:buNone/>
            </a:pPr>
            <a:r>
              <a:rPr lang="zh-CN" altLang="en-US" sz="900" dirty="0">
                <a:solidFill>
                  <a:srgbClr val="006600"/>
                </a:solidFill>
                <a:latin typeface="楷体_GB2312" pitchFamily="49" charset="-122"/>
              </a:rPr>
              <a:t> </a:t>
            </a:r>
          </a:p>
          <a:p>
            <a:pPr>
              <a:lnSpc>
                <a:spcPct val="100000"/>
              </a:lnSpc>
              <a:buFont typeface="Wingdings" panose="05000000000000000000" pitchFamily="2" charset="2"/>
              <a:buNone/>
            </a:pPr>
            <a:r>
              <a:rPr lang="zh-CN" altLang="en-US" sz="2800" dirty="0">
                <a:solidFill>
                  <a:srgbClr val="006600"/>
                </a:solidFill>
                <a:latin typeface="楷体_GB2312" pitchFamily="49" charset="-122"/>
              </a:rPr>
              <a:t>目标：</a:t>
            </a:r>
          </a:p>
          <a:p>
            <a:pPr lvl="2">
              <a:lnSpc>
                <a:spcPct val="100000"/>
              </a:lnSpc>
              <a:buClr>
                <a:srgbClr val="000066"/>
              </a:buClr>
            </a:pPr>
            <a:r>
              <a:rPr lang="zh-CN" altLang="en-US" sz="2800" b="1" dirty="0">
                <a:solidFill>
                  <a:srgbClr val="006600"/>
                </a:solidFill>
                <a:latin typeface="楷体_GB2312" pitchFamily="49" charset="-122"/>
                <a:ea typeface="楷体_GB2312" pitchFamily="49" charset="-122"/>
              </a:rPr>
              <a:t>单位时间内运行尽可能多的作业</a:t>
            </a:r>
          </a:p>
          <a:p>
            <a:pPr lvl="2">
              <a:lnSpc>
                <a:spcPct val="100000"/>
              </a:lnSpc>
              <a:buClr>
                <a:srgbClr val="000066"/>
              </a:buClr>
            </a:pPr>
            <a:r>
              <a:rPr lang="zh-CN" altLang="en-US" sz="2800" b="1" dirty="0">
                <a:solidFill>
                  <a:srgbClr val="006600"/>
                </a:solidFill>
                <a:latin typeface="楷体_GB2312" pitchFamily="49" charset="-122"/>
                <a:ea typeface="楷体_GB2312" pitchFamily="49" charset="-122"/>
              </a:rPr>
              <a:t>使处理机尽可能保持</a:t>
            </a:r>
            <a:r>
              <a:rPr lang="zh-CN" altLang="en-US" sz="2800" b="1" dirty="0">
                <a:solidFill>
                  <a:srgbClr val="006600"/>
                </a:solidFill>
                <a:latin typeface="Times New Roman" panose="02020603050405020304" pitchFamily="18" charset="0"/>
                <a:ea typeface="楷体_GB2312" pitchFamily="49" charset="-122"/>
              </a:rPr>
              <a:t>“</a:t>
            </a:r>
            <a:r>
              <a:rPr lang="zh-CN" altLang="en-US" sz="2800" b="1" dirty="0">
                <a:solidFill>
                  <a:srgbClr val="006600"/>
                </a:solidFill>
                <a:latin typeface="楷体_GB2312" pitchFamily="49" charset="-122"/>
                <a:ea typeface="楷体_GB2312" pitchFamily="49" charset="-122"/>
              </a:rPr>
              <a:t>忙碌</a:t>
            </a:r>
            <a:r>
              <a:rPr lang="zh-CN" altLang="en-US" sz="2800" b="1" dirty="0">
                <a:solidFill>
                  <a:srgbClr val="006600"/>
                </a:solidFill>
                <a:latin typeface="Times New Roman" panose="02020603050405020304" pitchFamily="18" charset="0"/>
                <a:ea typeface="楷体_GB2312" pitchFamily="49" charset="-122"/>
              </a:rPr>
              <a:t>”</a:t>
            </a:r>
            <a:endParaRPr lang="zh-CN" altLang="en-US" sz="2800" b="1" dirty="0">
              <a:solidFill>
                <a:srgbClr val="006600"/>
              </a:solidFill>
              <a:latin typeface="楷体_GB2312" pitchFamily="49" charset="-122"/>
              <a:ea typeface="楷体_GB2312" pitchFamily="49" charset="-122"/>
            </a:endParaRPr>
          </a:p>
          <a:p>
            <a:pPr lvl="2">
              <a:lnSpc>
                <a:spcPct val="100000"/>
              </a:lnSpc>
              <a:buClr>
                <a:srgbClr val="000066"/>
              </a:buClr>
            </a:pPr>
            <a:r>
              <a:rPr lang="zh-CN" altLang="en-US" sz="2800" b="1" dirty="0">
                <a:solidFill>
                  <a:srgbClr val="006600"/>
                </a:solidFill>
                <a:latin typeface="楷体_GB2312" pitchFamily="49" charset="-122"/>
                <a:ea typeface="楷体_GB2312" pitchFamily="49" charset="-122"/>
              </a:rPr>
              <a:t>使各种</a:t>
            </a:r>
            <a:r>
              <a:rPr lang="en-US" altLang="zh-CN" sz="2800" b="1" dirty="0">
                <a:solidFill>
                  <a:srgbClr val="006600"/>
                </a:solidFill>
                <a:latin typeface="楷体_GB2312" pitchFamily="49" charset="-122"/>
                <a:ea typeface="楷体_GB2312" pitchFamily="49" charset="-122"/>
              </a:rPr>
              <a:t>I/O</a:t>
            </a:r>
            <a:r>
              <a:rPr lang="zh-CN" altLang="en-US" sz="2800" b="1" dirty="0">
                <a:solidFill>
                  <a:srgbClr val="006600"/>
                </a:solidFill>
                <a:latin typeface="楷体_GB2312" pitchFamily="49" charset="-122"/>
                <a:ea typeface="楷体_GB2312" pitchFamily="49" charset="-122"/>
              </a:rPr>
              <a:t>设备得以充分利用</a:t>
            </a:r>
          </a:p>
          <a:p>
            <a:pPr lvl="2">
              <a:lnSpc>
                <a:spcPct val="100000"/>
              </a:lnSpc>
              <a:buClr>
                <a:srgbClr val="000066"/>
              </a:buClr>
            </a:pPr>
            <a:r>
              <a:rPr lang="zh-CN" altLang="en-US" sz="2800" b="1" dirty="0">
                <a:solidFill>
                  <a:srgbClr val="006600"/>
                </a:solidFill>
                <a:latin typeface="楷体_GB2312" pitchFamily="49" charset="-122"/>
                <a:ea typeface="楷体_GB2312" pitchFamily="49" charset="-122"/>
              </a:rPr>
              <a:t>对所有的作业都是公平合理的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a:extLst>
              <a:ext uri="{FF2B5EF4-FFF2-40B4-BE49-F238E27FC236}">
                <a16:creationId xmlns:a16="http://schemas.microsoft.com/office/drawing/2014/main" id="{A539AF38-BA60-4468-A55C-FF174152B75C}"/>
              </a:ext>
            </a:extLst>
          </p:cNvPr>
          <p:cNvSpPr>
            <a:spLocks noGrp="1" noChangeArrowheads="1"/>
          </p:cNvSpPr>
          <p:nvPr>
            <p:ph type="title"/>
          </p:nvPr>
        </p:nvSpPr>
        <p:spPr>
          <a:xfrm>
            <a:off x="250825" y="304800"/>
            <a:ext cx="8131175" cy="1143000"/>
          </a:xfrm>
        </p:spPr>
        <p:txBody>
          <a:bodyPr anchor="ctr"/>
          <a:lstStyle/>
          <a:p>
            <a:pPr eaLnBrk="1" hangingPunct="1"/>
            <a:r>
              <a:rPr lang="en-US" altLang="zh-CN"/>
              <a:t>Example of Non-Preemptive SJF</a:t>
            </a:r>
          </a:p>
        </p:txBody>
      </p:sp>
      <p:sp>
        <p:nvSpPr>
          <p:cNvPr id="48131" name="Rectangle 3" descr="Rectangle: Click to edit Master text styles&#10;Second level&#10;Third level&#10;Fourth level&#10;Fifth level">
            <a:extLst>
              <a:ext uri="{FF2B5EF4-FFF2-40B4-BE49-F238E27FC236}">
                <a16:creationId xmlns:a16="http://schemas.microsoft.com/office/drawing/2014/main" id="{B195C85C-A7E1-4E46-B3D3-C6014D0EFD4B}"/>
              </a:ext>
            </a:extLst>
          </p:cNvPr>
          <p:cNvSpPr>
            <a:spLocks noGrp="1" noChangeArrowheads="1"/>
          </p:cNvSpPr>
          <p:nvPr>
            <p:ph idx="1"/>
          </p:nvPr>
        </p:nvSpPr>
        <p:spPr>
          <a:xfrm>
            <a:off x="479425" y="1196975"/>
            <a:ext cx="7699375" cy="5381625"/>
          </a:xfrm>
        </p:spPr>
        <p:txBody>
          <a:bodyPr>
            <a:normAutofit lnSpcReduction="10000"/>
          </a:bodyPr>
          <a:lstStyle/>
          <a:p>
            <a:pPr eaLnBrk="1" hangingPunct="1">
              <a:buFont typeface="Monotype Sorts" pitchFamily="2" charset="2"/>
              <a:buNone/>
              <a:tabLst>
                <a:tab pos="1603375" algn="ctr"/>
                <a:tab pos="3254375" algn="ctr"/>
                <a:tab pos="5143500" algn="ctr"/>
              </a:tabLst>
            </a:pPr>
            <a:r>
              <a:rPr lang="zh-CN" altLang="en-US" sz="2400"/>
              <a:t>		</a:t>
            </a:r>
            <a:r>
              <a:rPr lang="en-US" altLang="zh-CN" sz="2400" u="sng"/>
              <a:t>Process	Arrival Time</a:t>
            </a:r>
            <a:r>
              <a:rPr lang="en-US" altLang="zh-CN" sz="2400"/>
              <a:t>	</a:t>
            </a:r>
            <a:r>
              <a:rPr lang="en-US" altLang="zh-CN" sz="2400" u="sng"/>
              <a:t>Burst Time</a:t>
            </a:r>
            <a:endParaRPr lang="en-US" altLang="zh-CN" sz="2400"/>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1</a:t>
            </a:r>
            <a:r>
              <a:rPr lang="en-US" altLang="zh-CN" sz="2400"/>
              <a:t>	0.0	7</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2	</a:t>
            </a:r>
            <a:r>
              <a:rPr lang="en-US" altLang="zh-CN" sz="2400"/>
              <a:t>2.0	4</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3</a:t>
            </a:r>
            <a:r>
              <a:rPr lang="en-US" altLang="zh-CN" sz="2400"/>
              <a:t>	4.0	1</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4</a:t>
            </a:r>
            <a:r>
              <a:rPr lang="en-US" altLang="zh-CN" sz="2400"/>
              <a:t>	5.0	4</a:t>
            </a:r>
          </a:p>
          <a:p>
            <a:pPr eaLnBrk="1" hangingPunct="1">
              <a:buFont typeface="Wingdings" panose="05000000000000000000" pitchFamily="2" charset="2"/>
              <a:buChar char="•"/>
              <a:tabLst>
                <a:tab pos="1603375" algn="ctr"/>
                <a:tab pos="3254375" algn="ctr"/>
                <a:tab pos="5143500" algn="ctr"/>
              </a:tabLst>
            </a:pPr>
            <a:r>
              <a:rPr lang="en-US" altLang="zh-CN" sz="2400"/>
              <a:t>SJF (non-preemptive)</a:t>
            </a:r>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r>
              <a:rPr lang="en-US" altLang="zh-CN" sz="2400"/>
              <a:t>Average waiting time = (0 + 6 + 3 + 7)/4  = 4</a:t>
            </a:r>
            <a:endParaRPr lang="en-US" altLang="zh-CN" sz="2400" i="1" baseline="-25000"/>
          </a:p>
        </p:txBody>
      </p:sp>
      <p:grpSp>
        <p:nvGrpSpPr>
          <p:cNvPr id="48132" name="Group 37">
            <a:extLst>
              <a:ext uri="{FF2B5EF4-FFF2-40B4-BE49-F238E27FC236}">
                <a16:creationId xmlns:a16="http://schemas.microsoft.com/office/drawing/2014/main" id="{5D9AA131-00A7-4EAE-918D-8C59E0C5FAD3}"/>
              </a:ext>
            </a:extLst>
          </p:cNvPr>
          <p:cNvGrpSpPr>
            <a:grpSpLocks/>
          </p:cNvGrpSpPr>
          <p:nvPr/>
        </p:nvGrpSpPr>
        <p:grpSpPr bwMode="auto">
          <a:xfrm>
            <a:off x="2043113" y="4676775"/>
            <a:ext cx="5575300" cy="1128713"/>
            <a:chOff x="864" y="2325"/>
            <a:chExt cx="3512" cy="711"/>
          </a:xfrm>
        </p:grpSpPr>
        <p:sp>
          <p:nvSpPr>
            <p:cNvPr id="48133" name="Rectangle 5">
              <a:extLst>
                <a:ext uri="{FF2B5EF4-FFF2-40B4-BE49-F238E27FC236}">
                  <a16:creationId xmlns:a16="http://schemas.microsoft.com/office/drawing/2014/main" id="{FC85DA8A-8DDF-4507-A60F-44F836AF1FF1}"/>
                </a:ext>
              </a:extLst>
            </p:cNvPr>
            <p:cNvSpPr>
              <a:spLocks noChangeArrowheads="1"/>
            </p:cNvSpPr>
            <p:nvPr/>
          </p:nvSpPr>
          <p:spPr bwMode="auto">
            <a:xfrm flipH="1">
              <a:off x="960" y="2325"/>
              <a:ext cx="3312"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8134" name="Text Box 6">
              <a:extLst>
                <a:ext uri="{FF2B5EF4-FFF2-40B4-BE49-F238E27FC236}">
                  <a16:creationId xmlns:a16="http://schemas.microsoft.com/office/drawing/2014/main" id="{77E64439-C60F-433A-AE45-EDE626A2B64C}"/>
                </a:ext>
              </a:extLst>
            </p:cNvPr>
            <p:cNvSpPr txBox="1">
              <a:spLocks noChangeArrowheads="1"/>
            </p:cNvSpPr>
            <p:nvPr/>
          </p:nvSpPr>
          <p:spPr bwMode="auto">
            <a:xfrm flipH="1">
              <a:off x="1392"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48135" name="Text Box 7">
              <a:extLst>
                <a:ext uri="{FF2B5EF4-FFF2-40B4-BE49-F238E27FC236}">
                  <a16:creationId xmlns:a16="http://schemas.microsoft.com/office/drawing/2014/main" id="{8493B253-9A11-48FA-988A-172D7746D42F}"/>
                </a:ext>
              </a:extLst>
            </p:cNvPr>
            <p:cNvSpPr txBox="1">
              <a:spLocks noChangeArrowheads="1"/>
            </p:cNvSpPr>
            <p:nvPr/>
          </p:nvSpPr>
          <p:spPr bwMode="auto">
            <a:xfrm flipH="1">
              <a:off x="2400"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48136" name="Text Box 8">
              <a:extLst>
                <a:ext uri="{FF2B5EF4-FFF2-40B4-BE49-F238E27FC236}">
                  <a16:creationId xmlns:a16="http://schemas.microsoft.com/office/drawing/2014/main" id="{1CF259B3-7752-410E-A750-46EB7D774C22}"/>
                </a:ext>
              </a:extLst>
            </p:cNvPr>
            <p:cNvSpPr txBox="1">
              <a:spLocks noChangeArrowheads="1"/>
            </p:cNvSpPr>
            <p:nvPr/>
          </p:nvSpPr>
          <p:spPr bwMode="auto">
            <a:xfrm flipH="1">
              <a:off x="2976"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48137" name="Line 9">
              <a:extLst>
                <a:ext uri="{FF2B5EF4-FFF2-40B4-BE49-F238E27FC236}">
                  <a16:creationId xmlns:a16="http://schemas.microsoft.com/office/drawing/2014/main" id="{BDAF9733-9D54-4B70-B241-AEDD1F0B8AE3}"/>
                </a:ext>
              </a:extLst>
            </p:cNvPr>
            <p:cNvSpPr>
              <a:spLocks noChangeShapeType="1"/>
            </p:cNvSpPr>
            <p:nvPr/>
          </p:nvSpPr>
          <p:spPr bwMode="auto">
            <a:xfrm flipH="1">
              <a:off x="4272"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8" name="Line 10">
              <a:extLst>
                <a:ext uri="{FF2B5EF4-FFF2-40B4-BE49-F238E27FC236}">
                  <a16:creationId xmlns:a16="http://schemas.microsoft.com/office/drawing/2014/main" id="{4803E62F-8B37-4E49-A0FA-BCBEE450B391}"/>
                </a:ext>
              </a:extLst>
            </p:cNvPr>
            <p:cNvSpPr>
              <a:spLocks noChangeShapeType="1"/>
            </p:cNvSpPr>
            <p:nvPr/>
          </p:nvSpPr>
          <p:spPr bwMode="auto">
            <a:xfrm flipH="1">
              <a:off x="960"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9" name="Line 11">
              <a:extLst>
                <a:ext uri="{FF2B5EF4-FFF2-40B4-BE49-F238E27FC236}">
                  <a16:creationId xmlns:a16="http://schemas.microsoft.com/office/drawing/2014/main" id="{3AED6254-E2CB-47DB-B048-CC00285063BB}"/>
                </a:ext>
              </a:extLst>
            </p:cNvPr>
            <p:cNvSpPr>
              <a:spLocks noChangeShapeType="1"/>
            </p:cNvSpPr>
            <p:nvPr/>
          </p:nvSpPr>
          <p:spPr bwMode="auto">
            <a:xfrm flipH="1">
              <a:off x="2688" y="2325"/>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0" name="Line 12">
              <a:extLst>
                <a:ext uri="{FF2B5EF4-FFF2-40B4-BE49-F238E27FC236}">
                  <a16:creationId xmlns:a16="http://schemas.microsoft.com/office/drawing/2014/main" id="{BAEB04F1-ADF2-4AA1-8009-E20BAB0E7780}"/>
                </a:ext>
              </a:extLst>
            </p:cNvPr>
            <p:cNvSpPr>
              <a:spLocks noChangeShapeType="1"/>
            </p:cNvSpPr>
            <p:nvPr/>
          </p:nvSpPr>
          <p:spPr bwMode="auto">
            <a:xfrm flipH="1">
              <a:off x="2400" y="2325"/>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1" name="Line 13">
              <a:extLst>
                <a:ext uri="{FF2B5EF4-FFF2-40B4-BE49-F238E27FC236}">
                  <a16:creationId xmlns:a16="http://schemas.microsoft.com/office/drawing/2014/main" id="{440DF269-3AEE-4909-8A3C-F70943C6523C}"/>
                </a:ext>
              </a:extLst>
            </p:cNvPr>
            <p:cNvSpPr>
              <a:spLocks noChangeShapeType="1"/>
            </p:cNvSpPr>
            <p:nvPr/>
          </p:nvSpPr>
          <p:spPr bwMode="auto">
            <a:xfrm flipH="1">
              <a:off x="2400"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2" name="Line 14">
              <a:extLst>
                <a:ext uri="{FF2B5EF4-FFF2-40B4-BE49-F238E27FC236}">
                  <a16:creationId xmlns:a16="http://schemas.microsoft.com/office/drawing/2014/main" id="{A04EFD1C-8861-4E22-8010-FCB4742DB44A}"/>
                </a:ext>
              </a:extLst>
            </p:cNvPr>
            <p:cNvSpPr>
              <a:spLocks noChangeShapeType="1"/>
            </p:cNvSpPr>
            <p:nvPr/>
          </p:nvSpPr>
          <p:spPr bwMode="auto">
            <a:xfrm flipH="1">
              <a:off x="139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3" name="Text Box 15">
              <a:extLst>
                <a:ext uri="{FF2B5EF4-FFF2-40B4-BE49-F238E27FC236}">
                  <a16:creationId xmlns:a16="http://schemas.microsoft.com/office/drawing/2014/main" id="{D80BEA99-82DB-4AF6-BF8E-79D52D18D3FB}"/>
                </a:ext>
              </a:extLst>
            </p:cNvPr>
            <p:cNvSpPr txBox="1">
              <a:spLocks noChangeArrowheads="1"/>
            </p:cNvSpPr>
            <p:nvPr/>
          </p:nvSpPr>
          <p:spPr bwMode="auto">
            <a:xfrm flipH="1">
              <a:off x="2304"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7</a:t>
              </a:r>
            </a:p>
          </p:txBody>
        </p:sp>
        <p:sp>
          <p:nvSpPr>
            <p:cNvPr id="48144" name="Text Box 16">
              <a:extLst>
                <a:ext uri="{FF2B5EF4-FFF2-40B4-BE49-F238E27FC236}">
                  <a16:creationId xmlns:a16="http://schemas.microsoft.com/office/drawing/2014/main" id="{9E5CC38F-15DA-4F8A-8EED-3D9C6FC602A2}"/>
                </a:ext>
              </a:extLst>
            </p:cNvPr>
            <p:cNvSpPr txBox="1">
              <a:spLocks noChangeArrowheads="1"/>
            </p:cNvSpPr>
            <p:nvPr/>
          </p:nvSpPr>
          <p:spPr bwMode="auto">
            <a:xfrm flipH="1">
              <a:off x="1492"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a:t>
              </a:r>
            </a:p>
          </p:txBody>
        </p:sp>
        <p:sp>
          <p:nvSpPr>
            <p:cNvPr id="48145" name="Text Box 17">
              <a:extLst>
                <a:ext uri="{FF2B5EF4-FFF2-40B4-BE49-F238E27FC236}">
                  <a16:creationId xmlns:a16="http://schemas.microsoft.com/office/drawing/2014/main" id="{972C2A9C-1F44-436A-8147-52FEAAA63070}"/>
                </a:ext>
              </a:extLst>
            </p:cNvPr>
            <p:cNvSpPr txBox="1">
              <a:spLocks noChangeArrowheads="1"/>
            </p:cNvSpPr>
            <p:nvPr/>
          </p:nvSpPr>
          <p:spPr bwMode="auto">
            <a:xfrm flipH="1">
              <a:off x="4100" y="2805"/>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16</a:t>
              </a:r>
            </a:p>
          </p:txBody>
        </p:sp>
        <p:sp>
          <p:nvSpPr>
            <p:cNvPr id="48146" name="Text Box 18">
              <a:extLst>
                <a:ext uri="{FF2B5EF4-FFF2-40B4-BE49-F238E27FC236}">
                  <a16:creationId xmlns:a16="http://schemas.microsoft.com/office/drawing/2014/main" id="{4D223C38-4E8D-4622-9D98-081B4F9E5982}"/>
                </a:ext>
              </a:extLst>
            </p:cNvPr>
            <p:cNvSpPr txBox="1">
              <a:spLocks noChangeArrowheads="1"/>
            </p:cNvSpPr>
            <p:nvPr/>
          </p:nvSpPr>
          <p:spPr bwMode="auto">
            <a:xfrm flipH="1">
              <a:off x="864"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sp>
          <p:nvSpPr>
            <p:cNvPr id="48147" name="Text Box 20">
              <a:extLst>
                <a:ext uri="{FF2B5EF4-FFF2-40B4-BE49-F238E27FC236}">
                  <a16:creationId xmlns:a16="http://schemas.microsoft.com/office/drawing/2014/main" id="{742D9E38-ADBD-4319-92D6-5E9B948A08EA}"/>
                </a:ext>
              </a:extLst>
            </p:cNvPr>
            <p:cNvSpPr txBox="1">
              <a:spLocks noChangeArrowheads="1"/>
            </p:cNvSpPr>
            <p:nvPr/>
          </p:nvSpPr>
          <p:spPr bwMode="auto">
            <a:xfrm flipH="1">
              <a:off x="3696"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4</a:t>
              </a:r>
              <a:endParaRPr lang="en-US" altLang="zh-CN" sz="2400">
                <a:latin typeface="Helvetica" panose="020B0604020202020204" pitchFamily="34" charset="0"/>
              </a:endParaRPr>
            </a:p>
          </p:txBody>
        </p:sp>
        <p:sp>
          <p:nvSpPr>
            <p:cNvPr id="48148" name="Line 21">
              <a:extLst>
                <a:ext uri="{FF2B5EF4-FFF2-40B4-BE49-F238E27FC236}">
                  <a16:creationId xmlns:a16="http://schemas.microsoft.com/office/drawing/2014/main" id="{3EE1F203-455E-4C2D-97B6-161DA0BA9011}"/>
                </a:ext>
              </a:extLst>
            </p:cNvPr>
            <p:cNvSpPr>
              <a:spLocks noChangeShapeType="1"/>
            </p:cNvSpPr>
            <p:nvPr/>
          </p:nvSpPr>
          <p:spPr bwMode="auto">
            <a:xfrm flipH="1">
              <a:off x="3456" y="2325"/>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9" name="Line 22">
              <a:extLst>
                <a:ext uri="{FF2B5EF4-FFF2-40B4-BE49-F238E27FC236}">
                  <a16:creationId xmlns:a16="http://schemas.microsoft.com/office/drawing/2014/main" id="{EB65F69F-32C5-472D-9007-F282253E4EA6}"/>
                </a:ext>
              </a:extLst>
            </p:cNvPr>
            <p:cNvSpPr>
              <a:spLocks noChangeShapeType="1"/>
            </p:cNvSpPr>
            <p:nvPr/>
          </p:nvSpPr>
          <p:spPr bwMode="auto">
            <a:xfrm flipH="1">
              <a:off x="115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0" name="Line 23">
              <a:extLst>
                <a:ext uri="{FF2B5EF4-FFF2-40B4-BE49-F238E27FC236}">
                  <a16:creationId xmlns:a16="http://schemas.microsoft.com/office/drawing/2014/main" id="{ED75341F-3D1E-46B6-9123-C509EF9EC6BC}"/>
                </a:ext>
              </a:extLst>
            </p:cNvPr>
            <p:cNvSpPr>
              <a:spLocks noChangeShapeType="1"/>
            </p:cNvSpPr>
            <p:nvPr/>
          </p:nvSpPr>
          <p:spPr bwMode="auto">
            <a:xfrm flipH="1">
              <a:off x="163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1" name="Line 24">
              <a:extLst>
                <a:ext uri="{FF2B5EF4-FFF2-40B4-BE49-F238E27FC236}">
                  <a16:creationId xmlns:a16="http://schemas.microsoft.com/office/drawing/2014/main" id="{45595C90-FA6E-43AD-A653-B0423559EA5E}"/>
                </a:ext>
              </a:extLst>
            </p:cNvPr>
            <p:cNvSpPr>
              <a:spLocks noChangeShapeType="1"/>
            </p:cNvSpPr>
            <p:nvPr/>
          </p:nvSpPr>
          <p:spPr bwMode="auto">
            <a:xfrm flipH="1">
              <a:off x="187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2" name="Line 25">
              <a:extLst>
                <a:ext uri="{FF2B5EF4-FFF2-40B4-BE49-F238E27FC236}">
                  <a16:creationId xmlns:a16="http://schemas.microsoft.com/office/drawing/2014/main" id="{A1BBED03-64A5-4A88-81A5-202C9DD5EB7A}"/>
                </a:ext>
              </a:extLst>
            </p:cNvPr>
            <p:cNvSpPr>
              <a:spLocks noChangeShapeType="1"/>
            </p:cNvSpPr>
            <p:nvPr/>
          </p:nvSpPr>
          <p:spPr bwMode="auto">
            <a:xfrm flipH="1">
              <a:off x="2064"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3" name="Line 26">
              <a:extLst>
                <a:ext uri="{FF2B5EF4-FFF2-40B4-BE49-F238E27FC236}">
                  <a16:creationId xmlns:a16="http://schemas.microsoft.com/office/drawing/2014/main" id="{C30BF85A-3086-48AB-AE58-A97A9B5A8951}"/>
                </a:ext>
              </a:extLst>
            </p:cNvPr>
            <p:cNvSpPr>
              <a:spLocks noChangeShapeType="1"/>
            </p:cNvSpPr>
            <p:nvPr/>
          </p:nvSpPr>
          <p:spPr bwMode="auto">
            <a:xfrm flipH="1">
              <a:off x="2256"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4" name="Line 27">
              <a:extLst>
                <a:ext uri="{FF2B5EF4-FFF2-40B4-BE49-F238E27FC236}">
                  <a16:creationId xmlns:a16="http://schemas.microsoft.com/office/drawing/2014/main" id="{63342DBD-0262-4410-85E2-2716037BC9E3}"/>
                </a:ext>
              </a:extLst>
            </p:cNvPr>
            <p:cNvSpPr>
              <a:spLocks noChangeShapeType="1"/>
            </p:cNvSpPr>
            <p:nvPr/>
          </p:nvSpPr>
          <p:spPr bwMode="auto">
            <a:xfrm flipH="1">
              <a:off x="2688"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5" name="Text Box 28">
              <a:extLst>
                <a:ext uri="{FF2B5EF4-FFF2-40B4-BE49-F238E27FC236}">
                  <a16:creationId xmlns:a16="http://schemas.microsoft.com/office/drawing/2014/main" id="{D77D4DD6-55C8-474A-9DA1-A7F70165387D}"/>
                </a:ext>
              </a:extLst>
            </p:cNvPr>
            <p:cNvSpPr txBox="1">
              <a:spLocks noChangeArrowheads="1"/>
            </p:cNvSpPr>
            <p:nvPr/>
          </p:nvSpPr>
          <p:spPr bwMode="auto">
            <a:xfrm flipH="1">
              <a:off x="2592"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8</a:t>
              </a:r>
            </a:p>
          </p:txBody>
        </p:sp>
        <p:sp>
          <p:nvSpPr>
            <p:cNvPr id="48156" name="Line 29">
              <a:extLst>
                <a:ext uri="{FF2B5EF4-FFF2-40B4-BE49-F238E27FC236}">
                  <a16:creationId xmlns:a16="http://schemas.microsoft.com/office/drawing/2014/main" id="{D0AD9019-4F5D-41D7-BB1F-6E2FB0B254BA}"/>
                </a:ext>
              </a:extLst>
            </p:cNvPr>
            <p:cNvSpPr>
              <a:spLocks noChangeShapeType="1"/>
            </p:cNvSpPr>
            <p:nvPr/>
          </p:nvSpPr>
          <p:spPr bwMode="auto">
            <a:xfrm flipH="1">
              <a:off x="292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7" name="Line 30">
              <a:extLst>
                <a:ext uri="{FF2B5EF4-FFF2-40B4-BE49-F238E27FC236}">
                  <a16:creationId xmlns:a16="http://schemas.microsoft.com/office/drawing/2014/main" id="{E2CFD458-741B-455A-8387-EBF5E89909D9}"/>
                </a:ext>
              </a:extLst>
            </p:cNvPr>
            <p:cNvSpPr>
              <a:spLocks noChangeShapeType="1"/>
            </p:cNvSpPr>
            <p:nvPr/>
          </p:nvSpPr>
          <p:spPr bwMode="auto">
            <a:xfrm flipH="1">
              <a:off x="312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8" name="Line 31">
              <a:extLst>
                <a:ext uri="{FF2B5EF4-FFF2-40B4-BE49-F238E27FC236}">
                  <a16:creationId xmlns:a16="http://schemas.microsoft.com/office/drawing/2014/main" id="{E34E3C0E-2F81-406B-A128-A2CAC7E39919}"/>
                </a:ext>
              </a:extLst>
            </p:cNvPr>
            <p:cNvSpPr>
              <a:spLocks noChangeShapeType="1"/>
            </p:cNvSpPr>
            <p:nvPr/>
          </p:nvSpPr>
          <p:spPr bwMode="auto">
            <a:xfrm flipH="1">
              <a:off x="331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9" name="Line 32">
              <a:extLst>
                <a:ext uri="{FF2B5EF4-FFF2-40B4-BE49-F238E27FC236}">
                  <a16:creationId xmlns:a16="http://schemas.microsoft.com/office/drawing/2014/main" id="{5AC83C50-A271-4398-92F1-3902112C5B52}"/>
                </a:ext>
              </a:extLst>
            </p:cNvPr>
            <p:cNvSpPr>
              <a:spLocks noChangeShapeType="1"/>
            </p:cNvSpPr>
            <p:nvPr/>
          </p:nvSpPr>
          <p:spPr bwMode="auto">
            <a:xfrm flipH="1">
              <a:off x="3456"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0" name="Text Box 33">
              <a:extLst>
                <a:ext uri="{FF2B5EF4-FFF2-40B4-BE49-F238E27FC236}">
                  <a16:creationId xmlns:a16="http://schemas.microsoft.com/office/drawing/2014/main" id="{087A18FC-1A30-412E-8F77-0FAAB51FCA75}"/>
                </a:ext>
              </a:extLst>
            </p:cNvPr>
            <p:cNvSpPr txBox="1">
              <a:spLocks noChangeArrowheads="1"/>
            </p:cNvSpPr>
            <p:nvPr/>
          </p:nvSpPr>
          <p:spPr bwMode="auto">
            <a:xfrm flipH="1">
              <a:off x="3312" y="2805"/>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12</a:t>
              </a:r>
            </a:p>
          </p:txBody>
        </p:sp>
        <p:sp>
          <p:nvSpPr>
            <p:cNvPr id="48161" name="Line 34">
              <a:extLst>
                <a:ext uri="{FF2B5EF4-FFF2-40B4-BE49-F238E27FC236}">
                  <a16:creationId xmlns:a16="http://schemas.microsoft.com/office/drawing/2014/main" id="{8069B3B1-E6B4-454B-B54E-531CC12A05FE}"/>
                </a:ext>
              </a:extLst>
            </p:cNvPr>
            <p:cNvSpPr>
              <a:spLocks noChangeShapeType="1"/>
            </p:cNvSpPr>
            <p:nvPr/>
          </p:nvSpPr>
          <p:spPr bwMode="auto">
            <a:xfrm flipH="1">
              <a:off x="3696"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2" name="Line 35">
              <a:extLst>
                <a:ext uri="{FF2B5EF4-FFF2-40B4-BE49-F238E27FC236}">
                  <a16:creationId xmlns:a16="http://schemas.microsoft.com/office/drawing/2014/main" id="{31C9B3AA-CB1F-4546-B78C-8B54AEADC1A6}"/>
                </a:ext>
              </a:extLst>
            </p:cNvPr>
            <p:cNvSpPr>
              <a:spLocks noChangeShapeType="1"/>
            </p:cNvSpPr>
            <p:nvPr/>
          </p:nvSpPr>
          <p:spPr bwMode="auto">
            <a:xfrm flipH="1">
              <a:off x="388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3" name="Line 36">
              <a:extLst>
                <a:ext uri="{FF2B5EF4-FFF2-40B4-BE49-F238E27FC236}">
                  <a16:creationId xmlns:a16="http://schemas.microsoft.com/office/drawing/2014/main" id="{F60A652E-F072-4B18-8CC1-4D6CBB35BA25}"/>
                </a:ext>
              </a:extLst>
            </p:cNvPr>
            <p:cNvSpPr>
              <a:spLocks noChangeShapeType="1"/>
            </p:cNvSpPr>
            <p:nvPr/>
          </p:nvSpPr>
          <p:spPr bwMode="auto">
            <a:xfrm flipH="1">
              <a:off x="408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12A493C-D6F8-4677-A442-7EA306194F29}"/>
              </a:ext>
            </a:extLst>
          </p:cNvPr>
          <p:cNvSpPr>
            <a:spLocks noGrp="1" noChangeArrowheads="1"/>
          </p:cNvSpPr>
          <p:nvPr>
            <p:ph type="title"/>
          </p:nvPr>
        </p:nvSpPr>
        <p:spPr/>
        <p:txBody>
          <a:bodyPr/>
          <a:lstStyle/>
          <a:p>
            <a:pPr eaLnBrk="1" hangingPunct="1"/>
            <a:r>
              <a:rPr lang="en-US" altLang="zh-CN"/>
              <a:t>Example of Preemptive SJF</a:t>
            </a:r>
          </a:p>
        </p:txBody>
      </p:sp>
      <p:sp>
        <p:nvSpPr>
          <p:cNvPr id="50179" name="Rectangle 36" descr="Rectangle: Click to edit Master text styles&#10;Second level&#10;Third level&#10;Fourth level&#10;Fifth level">
            <a:extLst>
              <a:ext uri="{FF2B5EF4-FFF2-40B4-BE49-F238E27FC236}">
                <a16:creationId xmlns:a16="http://schemas.microsoft.com/office/drawing/2014/main" id="{5BF98002-BDFB-40CD-A4C5-64A3BF5C443D}"/>
              </a:ext>
            </a:extLst>
          </p:cNvPr>
          <p:cNvSpPr>
            <a:spLocks noGrp="1" noChangeArrowheads="1"/>
          </p:cNvSpPr>
          <p:nvPr>
            <p:ph idx="1"/>
          </p:nvPr>
        </p:nvSpPr>
        <p:spPr>
          <a:xfrm>
            <a:off x="493713" y="1474788"/>
            <a:ext cx="7685087" cy="5338762"/>
          </a:xfrm>
        </p:spPr>
        <p:txBody>
          <a:bodyPr>
            <a:normAutofit lnSpcReduction="10000"/>
          </a:bodyPr>
          <a:lstStyle/>
          <a:p>
            <a:pPr eaLnBrk="1" hangingPunct="1">
              <a:buFont typeface="Monotype Sorts" pitchFamily="2" charset="2"/>
              <a:buNone/>
              <a:tabLst>
                <a:tab pos="1603375" algn="ctr"/>
                <a:tab pos="3254375" algn="ctr"/>
                <a:tab pos="5143500" algn="ctr"/>
              </a:tabLst>
            </a:pPr>
            <a:r>
              <a:rPr lang="zh-CN" altLang="en-US" sz="2400"/>
              <a:t>		</a:t>
            </a:r>
            <a:r>
              <a:rPr lang="en-US" altLang="zh-CN" sz="2400" u="sng"/>
              <a:t>Process	Arrival Time</a:t>
            </a:r>
            <a:r>
              <a:rPr lang="en-US" altLang="zh-CN" sz="2400"/>
              <a:t>	</a:t>
            </a:r>
            <a:r>
              <a:rPr lang="en-US" altLang="zh-CN" sz="2400" u="sng"/>
              <a:t>Burst Time</a:t>
            </a:r>
            <a:endParaRPr lang="en-US" altLang="zh-CN" sz="2400"/>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1</a:t>
            </a:r>
            <a:r>
              <a:rPr lang="en-US" altLang="zh-CN" sz="2400"/>
              <a:t>	0.0	7</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2	</a:t>
            </a:r>
            <a:r>
              <a:rPr lang="en-US" altLang="zh-CN" sz="2400"/>
              <a:t>2.0	4</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3</a:t>
            </a:r>
            <a:r>
              <a:rPr lang="en-US" altLang="zh-CN" sz="2400"/>
              <a:t>	4.0	1</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4</a:t>
            </a:r>
            <a:r>
              <a:rPr lang="en-US" altLang="zh-CN" sz="2400"/>
              <a:t>	5.0	4</a:t>
            </a:r>
          </a:p>
          <a:p>
            <a:pPr eaLnBrk="1" hangingPunct="1">
              <a:buFont typeface="Wingdings" panose="05000000000000000000" pitchFamily="2" charset="2"/>
              <a:buChar char="•"/>
              <a:tabLst>
                <a:tab pos="1603375" algn="ctr"/>
                <a:tab pos="3254375" algn="ctr"/>
                <a:tab pos="5143500" algn="ctr"/>
              </a:tabLst>
            </a:pPr>
            <a:r>
              <a:rPr lang="en-US" altLang="zh-CN" sz="2400"/>
              <a:t>SJF (preemptive)</a:t>
            </a:r>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r>
              <a:rPr lang="en-US" altLang="zh-CN" sz="2400"/>
              <a:t>Average waiting time = (9 + 1 + 0 +2)/4 = 3</a:t>
            </a:r>
            <a:endParaRPr lang="en-US" altLang="zh-CN" sz="2400" i="1" baseline="-25000"/>
          </a:p>
        </p:txBody>
      </p:sp>
      <p:grpSp>
        <p:nvGrpSpPr>
          <p:cNvPr id="50180" name="Group 74">
            <a:extLst>
              <a:ext uri="{FF2B5EF4-FFF2-40B4-BE49-F238E27FC236}">
                <a16:creationId xmlns:a16="http://schemas.microsoft.com/office/drawing/2014/main" id="{07A7DB9C-A7F8-4BD0-9B1B-7C6B90345116}"/>
              </a:ext>
            </a:extLst>
          </p:cNvPr>
          <p:cNvGrpSpPr>
            <a:grpSpLocks/>
          </p:cNvGrpSpPr>
          <p:nvPr/>
        </p:nvGrpSpPr>
        <p:grpSpPr bwMode="auto">
          <a:xfrm>
            <a:off x="1485900" y="4638675"/>
            <a:ext cx="5924550" cy="1204913"/>
            <a:chOff x="864" y="2364"/>
            <a:chExt cx="3732" cy="759"/>
          </a:xfrm>
        </p:grpSpPr>
        <p:sp>
          <p:nvSpPr>
            <p:cNvPr id="50181" name="Rectangle 37">
              <a:extLst>
                <a:ext uri="{FF2B5EF4-FFF2-40B4-BE49-F238E27FC236}">
                  <a16:creationId xmlns:a16="http://schemas.microsoft.com/office/drawing/2014/main" id="{4509AAAD-6F8F-432A-AC41-692C17C58F8A}"/>
                </a:ext>
              </a:extLst>
            </p:cNvPr>
            <p:cNvSpPr>
              <a:spLocks noChangeArrowheads="1"/>
            </p:cNvSpPr>
            <p:nvPr/>
          </p:nvSpPr>
          <p:spPr bwMode="auto">
            <a:xfrm flipH="1">
              <a:off x="960" y="2373"/>
              <a:ext cx="3504"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0182" name="Text Box 38">
              <a:extLst>
                <a:ext uri="{FF2B5EF4-FFF2-40B4-BE49-F238E27FC236}">
                  <a16:creationId xmlns:a16="http://schemas.microsoft.com/office/drawing/2014/main" id="{E9383614-548D-4275-80A2-A84F36AF12B4}"/>
                </a:ext>
              </a:extLst>
            </p:cNvPr>
            <p:cNvSpPr txBox="1">
              <a:spLocks noChangeArrowheads="1"/>
            </p:cNvSpPr>
            <p:nvPr/>
          </p:nvSpPr>
          <p:spPr bwMode="auto">
            <a:xfrm flipH="1">
              <a:off x="1008"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50183" name="Text Box 39">
              <a:extLst>
                <a:ext uri="{FF2B5EF4-FFF2-40B4-BE49-F238E27FC236}">
                  <a16:creationId xmlns:a16="http://schemas.microsoft.com/office/drawing/2014/main" id="{48AE3F51-110D-43D3-A01E-895D13C70F5B}"/>
                </a:ext>
              </a:extLst>
            </p:cNvPr>
            <p:cNvSpPr txBox="1">
              <a:spLocks noChangeArrowheads="1"/>
            </p:cNvSpPr>
            <p:nvPr/>
          </p:nvSpPr>
          <p:spPr bwMode="auto">
            <a:xfrm flipH="1">
              <a:off x="1824"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50184" name="Text Box 40">
              <a:extLst>
                <a:ext uri="{FF2B5EF4-FFF2-40B4-BE49-F238E27FC236}">
                  <a16:creationId xmlns:a16="http://schemas.microsoft.com/office/drawing/2014/main" id="{8D45B149-9050-4DED-817B-560C63D18650}"/>
                </a:ext>
              </a:extLst>
            </p:cNvPr>
            <p:cNvSpPr txBox="1">
              <a:spLocks noChangeArrowheads="1"/>
            </p:cNvSpPr>
            <p:nvPr/>
          </p:nvSpPr>
          <p:spPr bwMode="auto">
            <a:xfrm flipH="1">
              <a:off x="1488"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50185" name="Line 41">
              <a:extLst>
                <a:ext uri="{FF2B5EF4-FFF2-40B4-BE49-F238E27FC236}">
                  <a16:creationId xmlns:a16="http://schemas.microsoft.com/office/drawing/2014/main" id="{F7B4A852-456B-424D-96E8-E4D10D8C4320}"/>
                </a:ext>
              </a:extLst>
            </p:cNvPr>
            <p:cNvSpPr>
              <a:spLocks noChangeShapeType="1"/>
            </p:cNvSpPr>
            <p:nvPr/>
          </p:nvSpPr>
          <p:spPr bwMode="auto">
            <a:xfrm flipH="1">
              <a:off x="4452" y="274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42">
              <a:extLst>
                <a:ext uri="{FF2B5EF4-FFF2-40B4-BE49-F238E27FC236}">
                  <a16:creationId xmlns:a16="http://schemas.microsoft.com/office/drawing/2014/main" id="{BA2D08F6-6E02-46B9-8BAB-11AAF8C1E905}"/>
                </a:ext>
              </a:extLst>
            </p:cNvPr>
            <p:cNvSpPr>
              <a:spLocks noChangeShapeType="1"/>
            </p:cNvSpPr>
            <p:nvPr/>
          </p:nvSpPr>
          <p:spPr bwMode="auto">
            <a:xfrm flipH="1">
              <a:off x="960" y="275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43">
              <a:extLst>
                <a:ext uri="{FF2B5EF4-FFF2-40B4-BE49-F238E27FC236}">
                  <a16:creationId xmlns:a16="http://schemas.microsoft.com/office/drawing/2014/main" id="{C19B4879-AE7D-4459-9728-0866509AED9B}"/>
                </a:ext>
              </a:extLst>
            </p:cNvPr>
            <p:cNvSpPr>
              <a:spLocks noChangeShapeType="1"/>
            </p:cNvSpPr>
            <p:nvPr/>
          </p:nvSpPr>
          <p:spPr bwMode="auto">
            <a:xfrm flipH="1">
              <a:off x="2688" y="2373"/>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44">
              <a:extLst>
                <a:ext uri="{FF2B5EF4-FFF2-40B4-BE49-F238E27FC236}">
                  <a16:creationId xmlns:a16="http://schemas.microsoft.com/office/drawing/2014/main" id="{900055E2-A150-4CD4-B0BF-00A67BD22872}"/>
                </a:ext>
              </a:extLst>
            </p:cNvPr>
            <p:cNvSpPr>
              <a:spLocks noChangeShapeType="1"/>
            </p:cNvSpPr>
            <p:nvPr/>
          </p:nvSpPr>
          <p:spPr bwMode="auto">
            <a:xfrm flipH="1">
              <a:off x="1344" y="236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Line 45">
              <a:extLst>
                <a:ext uri="{FF2B5EF4-FFF2-40B4-BE49-F238E27FC236}">
                  <a16:creationId xmlns:a16="http://schemas.microsoft.com/office/drawing/2014/main" id="{5856D35A-55AF-4377-AC1D-A9BC3AD9BE33}"/>
                </a:ext>
              </a:extLst>
            </p:cNvPr>
            <p:cNvSpPr>
              <a:spLocks noChangeShapeType="1"/>
            </p:cNvSpPr>
            <p:nvPr/>
          </p:nvSpPr>
          <p:spPr bwMode="auto">
            <a:xfrm flipH="1">
              <a:off x="2400" y="275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0" name="Text Box 47">
              <a:extLst>
                <a:ext uri="{FF2B5EF4-FFF2-40B4-BE49-F238E27FC236}">
                  <a16:creationId xmlns:a16="http://schemas.microsoft.com/office/drawing/2014/main" id="{AD0953B9-99E8-4F35-AD0F-FB061973117C}"/>
                </a:ext>
              </a:extLst>
            </p:cNvPr>
            <p:cNvSpPr txBox="1">
              <a:spLocks noChangeArrowheads="1"/>
            </p:cNvSpPr>
            <p:nvPr/>
          </p:nvSpPr>
          <p:spPr bwMode="auto">
            <a:xfrm flipH="1">
              <a:off x="1728" y="2892"/>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4</a:t>
              </a:r>
            </a:p>
          </p:txBody>
        </p:sp>
        <p:sp>
          <p:nvSpPr>
            <p:cNvPr id="50191" name="Text Box 48">
              <a:extLst>
                <a:ext uri="{FF2B5EF4-FFF2-40B4-BE49-F238E27FC236}">
                  <a16:creationId xmlns:a16="http://schemas.microsoft.com/office/drawing/2014/main" id="{419DC0B8-3355-4D96-B642-B78A2ABE0376}"/>
                </a:ext>
              </a:extLst>
            </p:cNvPr>
            <p:cNvSpPr txBox="1">
              <a:spLocks noChangeArrowheads="1"/>
            </p:cNvSpPr>
            <p:nvPr/>
          </p:nvSpPr>
          <p:spPr bwMode="auto">
            <a:xfrm flipH="1">
              <a:off x="1248" y="2892"/>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2</a:t>
              </a:r>
            </a:p>
          </p:txBody>
        </p:sp>
        <p:sp>
          <p:nvSpPr>
            <p:cNvPr id="50192" name="Text Box 49">
              <a:extLst>
                <a:ext uri="{FF2B5EF4-FFF2-40B4-BE49-F238E27FC236}">
                  <a16:creationId xmlns:a16="http://schemas.microsoft.com/office/drawing/2014/main" id="{6422997B-0048-42FE-9879-D6FCF7C85E0A}"/>
                </a:ext>
              </a:extLst>
            </p:cNvPr>
            <p:cNvSpPr txBox="1">
              <a:spLocks noChangeArrowheads="1"/>
            </p:cNvSpPr>
            <p:nvPr/>
          </p:nvSpPr>
          <p:spPr bwMode="auto">
            <a:xfrm flipH="1">
              <a:off x="3312" y="284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11</a:t>
              </a:r>
            </a:p>
          </p:txBody>
        </p:sp>
        <p:sp>
          <p:nvSpPr>
            <p:cNvPr id="50193" name="Text Box 50">
              <a:extLst>
                <a:ext uri="{FF2B5EF4-FFF2-40B4-BE49-F238E27FC236}">
                  <a16:creationId xmlns:a16="http://schemas.microsoft.com/office/drawing/2014/main" id="{8689F1AE-09DD-4A57-853C-00EDECC3D4CD}"/>
                </a:ext>
              </a:extLst>
            </p:cNvPr>
            <p:cNvSpPr txBox="1">
              <a:spLocks noChangeArrowheads="1"/>
            </p:cNvSpPr>
            <p:nvPr/>
          </p:nvSpPr>
          <p:spPr bwMode="auto">
            <a:xfrm flipH="1">
              <a:off x="864" y="2853"/>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sp>
          <p:nvSpPr>
            <p:cNvPr id="50194" name="Text Box 51">
              <a:extLst>
                <a:ext uri="{FF2B5EF4-FFF2-40B4-BE49-F238E27FC236}">
                  <a16:creationId xmlns:a16="http://schemas.microsoft.com/office/drawing/2014/main" id="{F613FC32-5F75-4944-9F06-374A7FFB8775}"/>
                </a:ext>
              </a:extLst>
            </p:cNvPr>
            <p:cNvSpPr txBox="1">
              <a:spLocks noChangeArrowheads="1"/>
            </p:cNvSpPr>
            <p:nvPr/>
          </p:nvSpPr>
          <p:spPr bwMode="auto">
            <a:xfrm flipH="1">
              <a:off x="2976"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4</a:t>
              </a:r>
              <a:endParaRPr lang="en-US" altLang="zh-CN" sz="2400">
                <a:latin typeface="Helvetica" panose="020B0604020202020204" pitchFamily="34" charset="0"/>
              </a:endParaRPr>
            </a:p>
          </p:txBody>
        </p:sp>
        <p:sp>
          <p:nvSpPr>
            <p:cNvPr id="50195" name="Line 52">
              <a:extLst>
                <a:ext uri="{FF2B5EF4-FFF2-40B4-BE49-F238E27FC236}">
                  <a16:creationId xmlns:a16="http://schemas.microsoft.com/office/drawing/2014/main" id="{06DC0049-B145-47EA-A5B4-CFE7AD59AE62}"/>
                </a:ext>
              </a:extLst>
            </p:cNvPr>
            <p:cNvSpPr>
              <a:spLocks noChangeShapeType="1"/>
            </p:cNvSpPr>
            <p:nvPr/>
          </p:nvSpPr>
          <p:spPr bwMode="auto">
            <a:xfrm flipH="1">
              <a:off x="3456" y="2373"/>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Line 53">
              <a:extLst>
                <a:ext uri="{FF2B5EF4-FFF2-40B4-BE49-F238E27FC236}">
                  <a16:creationId xmlns:a16="http://schemas.microsoft.com/office/drawing/2014/main" id="{5A74036F-8195-4896-A982-862437CFA816}"/>
                </a:ext>
              </a:extLst>
            </p:cNvPr>
            <p:cNvSpPr>
              <a:spLocks noChangeShapeType="1"/>
            </p:cNvSpPr>
            <p:nvPr/>
          </p:nvSpPr>
          <p:spPr bwMode="auto">
            <a:xfrm flipH="1">
              <a:off x="1152"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7" name="Line 54">
              <a:extLst>
                <a:ext uri="{FF2B5EF4-FFF2-40B4-BE49-F238E27FC236}">
                  <a16:creationId xmlns:a16="http://schemas.microsoft.com/office/drawing/2014/main" id="{07940D38-1A76-4344-95F0-342CE8AB1464}"/>
                </a:ext>
              </a:extLst>
            </p:cNvPr>
            <p:cNvSpPr>
              <a:spLocks noChangeShapeType="1"/>
            </p:cNvSpPr>
            <p:nvPr/>
          </p:nvSpPr>
          <p:spPr bwMode="auto">
            <a:xfrm flipH="1">
              <a:off x="1632"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58">
              <a:extLst>
                <a:ext uri="{FF2B5EF4-FFF2-40B4-BE49-F238E27FC236}">
                  <a16:creationId xmlns:a16="http://schemas.microsoft.com/office/drawing/2014/main" id="{7AC2E607-BBEC-4436-B7A4-8069DB568C41}"/>
                </a:ext>
              </a:extLst>
            </p:cNvPr>
            <p:cNvSpPr>
              <a:spLocks noChangeShapeType="1"/>
            </p:cNvSpPr>
            <p:nvPr/>
          </p:nvSpPr>
          <p:spPr bwMode="auto">
            <a:xfrm flipH="1">
              <a:off x="2688" y="275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Text Box 59">
              <a:extLst>
                <a:ext uri="{FF2B5EF4-FFF2-40B4-BE49-F238E27FC236}">
                  <a16:creationId xmlns:a16="http://schemas.microsoft.com/office/drawing/2014/main" id="{57DD7FEF-6FA0-4641-BA06-65AA85B08944}"/>
                </a:ext>
              </a:extLst>
            </p:cNvPr>
            <p:cNvSpPr txBox="1">
              <a:spLocks noChangeArrowheads="1"/>
            </p:cNvSpPr>
            <p:nvPr/>
          </p:nvSpPr>
          <p:spPr bwMode="auto">
            <a:xfrm flipH="1">
              <a:off x="2064" y="2892"/>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5</a:t>
              </a:r>
            </a:p>
          </p:txBody>
        </p:sp>
        <p:sp>
          <p:nvSpPr>
            <p:cNvPr id="50200" name="Line 60">
              <a:extLst>
                <a:ext uri="{FF2B5EF4-FFF2-40B4-BE49-F238E27FC236}">
                  <a16:creationId xmlns:a16="http://schemas.microsoft.com/office/drawing/2014/main" id="{3C3E4BE1-5975-4270-AB7C-5B0DC03C66F8}"/>
                </a:ext>
              </a:extLst>
            </p:cNvPr>
            <p:cNvSpPr>
              <a:spLocks noChangeShapeType="1"/>
            </p:cNvSpPr>
            <p:nvPr/>
          </p:nvSpPr>
          <p:spPr bwMode="auto">
            <a:xfrm flipH="1">
              <a:off x="2928"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61">
              <a:extLst>
                <a:ext uri="{FF2B5EF4-FFF2-40B4-BE49-F238E27FC236}">
                  <a16:creationId xmlns:a16="http://schemas.microsoft.com/office/drawing/2014/main" id="{A835383F-9827-45A1-84D7-C8B219980EB4}"/>
                </a:ext>
              </a:extLst>
            </p:cNvPr>
            <p:cNvSpPr>
              <a:spLocks noChangeShapeType="1"/>
            </p:cNvSpPr>
            <p:nvPr/>
          </p:nvSpPr>
          <p:spPr bwMode="auto">
            <a:xfrm flipH="1">
              <a:off x="3120"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62">
              <a:extLst>
                <a:ext uri="{FF2B5EF4-FFF2-40B4-BE49-F238E27FC236}">
                  <a16:creationId xmlns:a16="http://schemas.microsoft.com/office/drawing/2014/main" id="{D9EDD142-00CC-4F45-8E5A-06A269AD13DA}"/>
                </a:ext>
              </a:extLst>
            </p:cNvPr>
            <p:cNvSpPr>
              <a:spLocks noChangeShapeType="1"/>
            </p:cNvSpPr>
            <p:nvPr/>
          </p:nvSpPr>
          <p:spPr bwMode="auto">
            <a:xfrm flipH="1">
              <a:off x="3312"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63">
              <a:extLst>
                <a:ext uri="{FF2B5EF4-FFF2-40B4-BE49-F238E27FC236}">
                  <a16:creationId xmlns:a16="http://schemas.microsoft.com/office/drawing/2014/main" id="{6891FE6A-BFBC-4794-8264-E320EA3C9CEA}"/>
                </a:ext>
              </a:extLst>
            </p:cNvPr>
            <p:cNvSpPr>
              <a:spLocks noChangeShapeType="1"/>
            </p:cNvSpPr>
            <p:nvPr/>
          </p:nvSpPr>
          <p:spPr bwMode="auto">
            <a:xfrm flipH="1">
              <a:off x="3456" y="275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Text Box 64">
              <a:extLst>
                <a:ext uri="{FF2B5EF4-FFF2-40B4-BE49-F238E27FC236}">
                  <a16:creationId xmlns:a16="http://schemas.microsoft.com/office/drawing/2014/main" id="{2950F64E-69C9-49C4-9B93-9A8A08F36A22}"/>
                </a:ext>
              </a:extLst>
            </p:cNvPr>
            <p:cNvSpPr txBox="1">
              <a:spLocks noChangeArrowheads="1"/>
            </p:cNvSpPr>
            <p:nvPr/>
          </p:nvSpPr>
          <p:spPr bwMode="auto">
            <a:xfrm flipH="1">
              <a:off x="2592" y="2892"/>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7</a:t>
              </a:r>
            </a:p>
          </p:txBody>
        </p:sp>
        <p:sp>
          <p:nvSpPr>
            <p:cNvPr id="50205" name="Line 65">
              <a:extLst>
                <a:ext uri="{FF2B5EF4-FFF2-40B4-BE49-F238E27FC236}">
                  <a16:creationId xmlns:a16="http://schemas.microsoft.com/office/drawing/2014/main" id="{F5782EBF-CE59-4DF5-80A9-40AE69C62981}"/>
                </a:ext>
              </a:extLst>
            </p:cNvPr>
            <p:cNvSpPr>
              <a:spLocks noChangeShapeType="1"/>
            </p:cNvSpPr>
            <p:nvPr/>
          </p:nvSpPr>
          <p:spPr bwMode="auto">
            <a:xfrm flipH="1">
              <a:off x="3696"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66">
              <a:extLst>
                <a:ext uri="{FF2B5EF4-FFF2-40B4-BE49-F238E27FC236}">
                  <a16:creationId xmlns:a16="http://schemas.microsoft.com/office/drawing/2014/main" id="{D85356F3-65EB-4FBC-B408-123E1D5C7B8A}"/>
                </a:ext>
              </a:extLst>
            </p:cNvPr>
            <p:cNvSpPr>
              <a:spLocks noChangeShapeType="1"/>
            </p:cNvSpPr>
            <p:nvPr/>
          </p:nvSpPr>
          <p:spPr bwMode="auto">
            <a:xfrm flipH="1">
              <a:off x="3888"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67">
              <a:extLst>
                <a:ext uri="{FF2B5EF4-FFF2-40B4-BE49-F238E27FC236}">
                  <a16:creationId xmlns:a16="http://schemas.microsoft.com/office/drawing/2014/main" id="{95E9FA57-6FD0-4CFC-B1E4-7C24D10CD63C}"/>
                </a:ext>
              </a:extLst>
            </p:cNvPr>
            <p:cNvSpPr>
              <a:spLocks noChangeShapeType="1"/>
            </p:cNvSpPr>
            <p:nvPr/>
          </p:nvSpPr>
          <p:spPr bwMode="auto">
            <a:xfrm flipH="1">
              <a:off x="4080"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68">
              <a:extLst>
                <a:ext uri="{FF2B5EF4-FFF2-40B4-BE49-F238E27FC236}">
                  <a16:creationId xmlns:a16="http://schemas.microsoft.com/office/drawing/2014/main" id="{0D1B2EEB-1CC1-4D6E-80FB-7E8F57D875F5}"/>
                </a:ext>
              </a:extLst>
            </p:cNvPr>
            <p:cNvSpPr>
              <a:spLocks noChangeShapeType="1"/>
            </p:cNvSpPr>
            <p:nvPr/>
          </p:nvSpPr>
          <p:spPr bwMode="auto">
            <a:xfrm flipH="1">
              <a:off x="1824" y="236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69">
              <a:extLst>
                <a:ext uri="{FF2B5EF4-FFF2-40B4-BE49-F238E27FC236}">
                  <a16:creationId xmlns:a16="http://schemas.microsoft.com/office/drawing/2014/main" id="{E2E0ABED-C73B-4802-9869-780F14F70791}"/>
                </a:ext>
              </a:extLst>
            </p:cNvPr>
            <p:cNvSpPr>
              <a:spLocks noChangeShapeType="1"/>
            </p:cNvSpPr>
            <p:nvPr/>
          </p:nvSpPr>
          <p:spPr bwMode="auto">
            <a:xfrm flipH="1">
              <a:off x="2160" y="236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Text Box 70">
              <a:extLst>
                <a:ext uri="{FF2B5EF4-FFF2-40B4-BE49-F238E27FC236}">
                  <a16:creationId xmlns:a16="http://schemas.microsoft.com/office/drawing/2014/main" id="{2043A51E-DFCD-4E92-9D24-2BCE4C4D77AB}"/>
                </a:ext>
              </a:extLst>
            </p:cNvPr>
            <p:cNvSpPr txBox="1">
              <a:spLocks noChangeArrowheads="1"/>
            </p:cNvSpPr>
            <p:nvPr/>
          </p:nvSpPr>
          <p:spPr bwMode="auto">
            <a:xfrm flipH="1">
              <a:off x="2256"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50211" name="Text Box 71">
              <a:extLst>
                <a:ext uri="{FF2B5EF4-FFF2-40B4-BE49-F238E27FC236}">
                  <a16:creationId xmlns:a16="http://schemas.microsoft.com/office/drawing/2014/main" id="{303625F7-26E6-4787-8D7B-1B390F443DFA}"/>
                </a:ext>
              </a:extLst>
            </p:cNvPr>
            <p:cNvSpPr txBox="1">
              <a:spLocks noChangeArrowheads="1"/>
            </p:cNvSpPr>
            <p:nvPr/>
          </p:nvSpPr>
          <p:spPr bwMode="auto">
            <a:xfrm flipH="1">
              <a:off x="3840"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50212" name="Line 72">
              <a:extLst>
                <a:ext uri="{FF2B5EF4-FFF2-40B4-BE49-F238E27FC236}">
                  <a16:creationId xmlns:a16="http://schemas.microsoft.com/office/drawing/2014/main" id="{AC4E76E3-DAA1-401B-958D-166AA4B0C3B4}"/>
                </a:ext>
              </a:extLst>
            </p:cNvPr>
            <p:cNvSpPr>
              <a:spLocks noChangeShapeType="1"/>
            </p:cNvSpPr>
            <p:nvPr/>
          </p:nvSpPr>
          <p:spPr bwMode="auto">
            <a:xfrm flipH="1">
              <a:off x="4272"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Text Box 73">
              <a:extLst>
                <a:ext uri="{FF2B5EF4-FFF2-40B4-BE49-F238E27FC236}">
                  <a16:creationId xmlns:a16="http://schemas.microsoft.com/office/drawing/2014/main" id="{82BE0937-F8E3-45B7-A788-F993C5F976FB}"/>
                </a:ext>
              </a:extLst>
            </p:cNvPr>
            <p:cNvSpPr txBox="1">
              <a:spLocks noChangeArrowheads="1"/>
            </p:cNvSpPr>
            <p:nvPr/>
          </p:nvSpPr>
          <p:spPr bwMode="auto">
            <a:xfrm flipH="1">
              <a:off x="4320" y="284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16</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0FAADC5-A70E-4E24-9300-32BF17C8A862}"/>
              </a:ext>
            </a:extLst>
          </p:cNvPr>
          <p:cNvSpPr>
            <a:spLocks noGrp="1" noChangeArrowheads="1"/>
          </p:cNvSpPr>
          <p:nvPr>
            <p:ph type="title"/>
          </p:nvPr>
        </p:nvSpPr>
        <p:spPr/>
        <p:txBody>
          <a:bodyPr/>
          <a:lstStyle/>
          <a:p>
            <a:pPr eaLnBrk="1" hangingPunct="1"/>
            <a:r>
              <a:rPr lang="en-US" altLang="zh-CN"/>
              <a:t>A Conclusion as to SJF</a:t>
            </a:r>
            <a:endParaRPr lang="zh-CN" altLang="en-US"/>
          </a:p>
        </p:txBody>
      </p:sp>
      <p:sp>
        <p:nvSpPr>
          <p:cNvPr id="52227" name="Rectangle 3" descr="Rectangle: Click to edit Master text styles&#10;Second level&#10;Third level&#10;Fourth level&#10;Fifth level">
            <a:extLst>
              <a:ext uri="{FF2B5EF4-FFF2-40B4-BE49-F238E27FC236}">
                <a16:creationId xmlns:a16="http://schemas.microsoft.com/office/drawing/2014/main" id="{DBBE5A34-1F53-410F-B2D1-D33C557A249F}"/>
              </a:ext>
            </a:extLst>
          </p:cNvPr>
          <p:cNvSpPr>
            <a:spLocks noGrp="1" noChangeArrowheads="1"/>
          </p:cNvSpPr>
          <p:nvPr>
            <p:ph idx="1"/>
          </p:nvPr>
        </p:nvSpPr>
        <p:spPr/>
        <p:txBody>
          <a:bodyPr/>
          <a:lstStyle/>
          <a:p>
            <a:pPr eaLnBrk="1" hangingPunct="1"/>
            <a:r>
              <a:rPr lang="en-US" altLang="zh-CN" sz="3600"/>
              <a:t>SJF is optimal – </a:t>
            </a:r>
            <a:r>
              <a:rPr lang="en-US" altLang="zh-CN" sz="3600">
                <a:solidFill>
                  <a:srgbClr val="FF0000"/>
                </a:solidFill>
              </a:rPr>
              <a:t>why</a:t>
            </a:r>
          </a:p>
          <a:p>
            <a:pPr eaLnBrk="1" hangingPunct="1">
              <a:buFont typeface="Monotype Sorts" pitchFamily="2" charset="2"/>
              <a:buNone/>
            </a:pPr>
            <a:r>
              <a:rPr lang="en-US" altLang="zh-CN" sz="3600"/>
              <a:t>gives minimum average waiting time for a given set of processes</a:t>
            </a:r>
          </a:p>
          <a:p>
            <a:pPr eaLnBrk="1" hangingPunct="1"/>
            <a:endParaRPr lang="zh-CN" altLang="en-US" sz="3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0110" y="1076572"/>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最高响应比优先调度算法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34403" y="2237557"/>
            <a:ext cx="7029347" cy="2169825"/>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Times New Roman" panose="02020603050405020304" pitchFamily="18" charset="0"/>
                <a:ea typeface="宋体" panose="02010600030101010101" pitchFamily="2" charset="-122"/>
              </a:rPr>
              <a:t>最高响应比优先（</a:t>
            </a:r>
            <a:r>
              <a:rPr lang="en-US" altLang="zh-CN" b="1" kern="100" dirty="0">
                <a:solidFill>
                  <a:srgbClr val="000000"/>
                </a:solidFill>
                <a:latin typeface="Times New Roman" panose="02020603050405020304" pitchFamily="18" charset="0"/>
                <a:ea typeface="宋体" panose="02010600030101010101" pitchFamily="2" charset="-122"/>
              </a:rPr>
              <a:t>HRRN</a:t>
            </a:r>
            <a:r>
              <a:rPr lang="zh-CN" altLang="zh-CN" b="1" kern="100" dirty="0">
                <a:solidFill>
                  <a:srgbClr val="000000"/>
                </a:solidFill>
                <a:latin typeface="Times New Roman" panose="02020603050405020304" pitchFamily="18" charset="0"/>
                <a:ea typeface="宋体" panose="02010600030101010101" pitchFamily="2" charset="-122"/>
              </a:rPr>
              <a:t>）是对</a:t>
            </a:r>
            <a:r>
              <a:rPr lang="en-US" altLang="zh-CN" b="1" kern="100" dirty="0">
                <a:solidFill>
                  <a:srgbClr val="000000"/>
                </a:solidFill>
                <a:latin typeface="Times New Roman" panose="02020603050405020304" pitchFamily="18" charset="0"/>
                <a:ea typeface="宋体" panose="02010600030101010101" pitchFamily="2" charset="-122"/>
              </a:rPr>
              <a:t>FCFS</a:t>
            </a:r>
            <a:r>
              <a:rPr lang="zh-CN" altLang="zh-CN" b="1" kern="100" dirty="0">
                <a:solidFill>
                  <a:srgbClr val="000000"/>
                </a:solidFill>
                <a:latin typeface="Times New Roman" panose="02020603050405020304" pitchFamily="18" charset="0"/>
                <a:ea typeface="宋体" panose="02010600030101010101" pitchFamily="2" charset="-122"/>
              </a:rPr>
              <a:t>和非抢占</a:t>
            </a:r>
            <a:r>
              <a:rPr lang="en-US" altLang="zh-CN" b="1" kern="100" dirty="0">
                <a:solidFill>
                  <a:srgbClr val="000000"/>
                </a:solidFill>
                <a:latin typeface="Times New Roman" panose="02020603050405020304" pitchFamily="18" charset="0"/>
                <a:ea typeface="宋体" panose="02010600030101010101" pitchFamily="2" charset="-122"/>
              </a:rPr>
              <a:t>SJF</a:t>
            </a:r>
            <a:r>
              <a:rPr lang="zh-CN" altLang="zh-CN" b="1" kern="100" dirty="0">
                <a:solidFill>
                  <a:srgbClr val="000000"/>
                </a:solidFill>
                <a:latin typeface="Times New Roman" panose="02020603050405020304" pitchFamily="18" charset="0"/>
                <a:ea typeface="宋体" panose="02010600030101010101" pitchFamily="2" charset="-122"/>
              </a:rPr>
              <a:t>策略的优化组合。</a:t>
            </a:r>
            <a:r>
              <a:rPr lang="en-US" altLang="zh-CN" b="1" kern="100" dirty="0">
                <a:solidFill>
                  <a:srgbClr val="000000"/>
                </a:solidFill>
                <a:latin typeface="Times New Roman" panose="02020603050405020304" pitchFamily="18" charset="0"/>
                <a:ea typeface="宋体" panose="02010600030101010101" pitchFamily="2" charset="-122"/>
              </a:rPr>
              <a:t>FCFS</a:t>
            </a:r>
            <a:r>
              <a:rPr lang="zh-CN" altLang="zh-CN" b="1" kern="100" dirty="0">
                <a:solidFill>
                  <a:srgbClr val="000000"/>
                </a:solidFill>
                <a:latin typeface="Times New Roman" panose="02020603050405020304" pitchFamily="18" charset="0"/>
                <a:ea typeface="宋体" panose="02010600030101010101" pitchFamily="2" charset="-122"/>
              </a:rPr>
              <a:t>只考虑了进程的等待时间，而非抢占</a:t>
            </a:r>
            <a:r>
              <a:rPr lang="en-US" altLang="zh-CN" b="1" kern="100" dirty="0">
                <a:solidFill>
                  <a:srgbClr val="000000"/>
                </a:solidFill>
                <a:latin typeface="Times New Roman" panose="02020603050405020304" pitchFamily="18" charset="0"/>
                <a:ea typeface="宋体" panose="02010600030101010101" pitchFamily="2" charset="-122"/>
              </a:rPr>
              <a:t>SJF</a:t>
            </a:r>
            <a:r>
              <a:rPr lang="zh-CN" altLang="zh-CN" b="1" kern="100" dirty="0">
                <a:solidFill>
                  <a:srgbClr val="000000"/>
                </a:solidFill>
                <a:latin typeface="Times New Roman" panose="02020603050405020304" pitchFamily="18" charset="0"/>
                <a:ea typeface="宋体" panose="02010600030101010101" pitchFamily="2" charset="-122"/>
              </a:rPr>
              <a:t>只考虑了执行时间。而</a:t>
            </a:r>
            <a:r>
              <a:rPr lang="en-US" altLang="zh-CN" b="1" kern="100" dirty="0">
                <a:solidFill>
                  <a:srgbClr val="000000"/>
                </a:solidFill>
                <a:latin typeface="Times New Roman" panose="02020603050405020304" pitchFamily="18" charset="0"/>
                <a:ea typeface="宋体" panose="02010600030101010101" pitchFamily="2" charset="-122"/>
              </a:rPr>
              <a:t>HRRN</a:t>
            </a:r>
            <a:r>
              <a:rPr lang="zh-CN" altLang="zh-CN" b="1" kern="100" dirty="0">
                <a:solidFill>
                  <a:srgbClr val="000000"/>
                </a:solidFill>
                <a:latin typeface="Times New Roman" panose="02020603050405020304" pitchFamily="18" charset="0"/>
                <a:ea typeface="宋体" panose="02010600030101010101" pitchFamily="2" charset="-122"/>
              </a:rPr>
              <a:t>策略既考虑了等待时间，又考虑了进程的预计执行时间。用响应比</a:t>
            </a:r>
            <a:r>
              <a:rPr lang="en-US" altLang="zh-CN" b="1" kern="100" dirty="0">
                <a:solidFill>
                  <a:srgbClr val="000000"/>
                </a:solidFill>
                <a:latin typeface="Times New Roman" panose="02020603050405020304" pitchFamily="18" charset="0"/>
                <a:ea typeface="宋体" panose="02010600030101010101" pitchFamily="2" charset="-122"/>
              </a:rPr>
              <a:t>R</a:t>
            </a:r>
            <a:r>
              <a:rPr lang="zh-CN" altLang="zh-CN" b="1" kern="100" dirty="0">
                <a:solidFill>
                  <a:srgbClr val="000000"/>
                </a:solidFill>
                <a:latin typeface="Times New Roman" panose="02020603050405020304" pitchFamily="18" charset="0"/>
                <a:ea typeface="宋体" panose="02010600030101010101" pitchFamily="2" charset="-122"/>
              </a:rPr>
              <a:t>来表征，即</a:t>
            </a:r>
            <a:endParaRPr lang="en-US" altLang="zh-CN" b="1" kern="100" dirty="0">
              <a:solidFill>
                <a:srgbClr val="000000"/>
              </a:solidFill>
              <a:latin typeface="Times New Roman" panose="02020603050405020304" pitchFamily="18" charset="0"/>
              <a:ea typeface="宋体" panose="02010600030101010101" pitchFamily="2" charset="-122"/>
            </a:endParaRPr>
          </a:p>
          <a:p>
            <a:pPr indent="266700" algn="just">
              <a:lnSpc>
                <a:spcPct val="125000"/>
              </a:lnSpc>
              <a:spcAft>
                <a:spcPts val="0"/>
              </a:spcAft>
            </a:pPr>
            <a:endParaRPr lang="zh-CN" altLang="zh-CN" b="1" kern="100" dirty="0">
              <a:latin typeface="Times New Roman" panose="02020603050405020304" pitchFamily="18" charset="0"/>
              <a:ea typeface="宋体" panose="02010600030101010101" pitchFamily="2" charset="-122"/>
            </a:endParaRPr>
          </a:p>
          <a:p>
            <a:pPr indent="266700" algn="just">
              <a:lnSpc>
                <a:spcPct val="125000"/>
              </a:lnSpc>
              <a:spcAft>
                <a:spcPts val="0"/>
              </a:spcAft>
            </a:pPr>
            <a:r>
              <a:rPr lang="en-US" altLang="zh-CN" b="1" kern="100" dirty="0">
                <a:solidFill>
                  <a:srgbClr val="6C0000"/>
                </a:solidFill>
                <a:latin typeface="Times New Roman" panose="02020603050405020304" pitchFamily="18" charset="0"/>
                <a:ea typeface="宋体" panose="02010600030101010101" pitchFamily="2" charset="-122"/>
              </a:rPr>
              <a:t>R=</a:t>
            </a:r>
            <a:r>
              <a:rPr lang="zh-CN" altLang="zh-CN" b="1" kern="100" dirty="0">
                <a:solidFill>
                  <a:srgbClr val="6C0000"/>
                </a:solidFill>
                <a:latin typeface="Times New Roman" panose="02020603050405020304" pitchFamily="18" charset="0"/>
                <a:ea typeface="宋体" panose="02010600030101010101" pitchFamily="2" charset="-122"/>
              </a:rPr>
              <a:t>（</a:t>
            </a:r>
            <a:r>
              <a:rPr lang="en-US" altLang="zh-CN" b="1" kern="100" dirty="0">
                <a:solidFill>
                  <a:srgbClr val="6C0000"/>
                </a:solidFill>
                <a:latin typeface="Times New Roman" panose="02020603050405020304" pitchFamily="18" charset="0"/>
                <a:ea typeface="宋体" panose="02010600030101010101" pitchFamily="2" charset="-122"/>
              </a:rPr>
              <a:t>W+S</a:t>
            </a:r>
            <a:r>
              <a:rPr lang="zh-CN" altLang="zh-CN" b="1" kern="100" dirty="0">
                <a:solidFill>
                  <a:srgbClr val="6C0000"/>
                </a:solidFill>
                <a:latin typeface="Times New Roman" panose="02020603050405020304" pitchFamily="18" charset="0"/>
                <a:ea typeface="宋体" panose="02010600030101010101" pitchFamily="2" charset="-122"/>
              </a:rPr>
              <a:t>）</a:t>
            </a:r>
            <a:r>
              <a:rPr lang="en-US" altLang="zh-CN" b="1" kern="100" dirty="0">
                <a:solidFill>
                  <a:srgbClr val="6C0000"/>
                </a:solidFill>
                <a:latin typeface="Times New Roman" panose="02020603050405020304" pitchFamily="18" charset="0"/>
                <a:ea typeface="宋体" panose="02010600030101010101" pitchFamily="2" charset="-122"/>
              </a:rPr>
              <a:t>/S</a:t>
            </a:r>
            <a:r>
              <a:rPr lang="zh-CN" altLang="zh-CN" b="1" kern="100" dirty="0">
                <a:solidFill>
                  <a:srgbClr val="6C0000"/>
                </a:solidFill>
                <a:latin typeface="Times New Roman" panose="02020603050405020304" pitchFamily="18" charset="0"/>
                <a:ea typeface="宋体" panose="02010600030101010101" pitchFamily="2" charset="-122"/>
              </a:rPr>
              <a:t>，其中，</a:t>
            </a:r>
            <a:r>
              <a:rPr lang="en-US" altLang="zh-CN" b="1" kern="100" dirty="0">
                <a:solidFill>
                  <a:srgbClr val="6C0000"/>
                </a:solidFill>
                <a:latin typeface="Times New Roman" panose="02020603050405020304" pitchFamily="18" charset="0"/>
                <a:ea typeface="宋体" panose="02010600030101010101" pitchFamily="2" charset="-122"/>
              </a:rPr>
              <a:t>W</a:t>
            </a:r>
            <a:r>
              <a:rPr lang="zh-CN" altLang="zh-CN" b="1" kern="100" dirty="0">
                <a:solidFill>
                  <a:srgbClr val="6C0000"/>
                </a:solidFill>
                <a:latin typeface="Times New Roman" panose="02020603050405020304" pitchFamily="18" charset="0"/>
                <a:ea typeface="宋体" panose="02010600030101010101" pitchFamily="2" charset="-122"/>
              </a:rPr>
              <a:t>为等待时间，</a:t>
            </a:r>
            <a:r>
              <a:rPr lang="en-US" altLang="zh-CN" b="1" kern="100" dirty="0">
                <a:solidFill>
                  <a:srgbClr val="6C0000"/>
                </a:solidFill>
                <a:latin typeface="Times New Roman" panose="02020603050405020304" pitchFamily="18" charset="0"/>
                <a:ea typeface="宋体" panose="02010600030101010101" pitchFamily="2" charset="-122"/>
              </a:rPr>
              <a:t>S</a:t>
            </a:r>
            <a:r>
              <a:rPr lang="zh-CN" altLang="zh-CN" b="1" kern="100" dirty="0">
                <a:solidFill>
                  <a:srgbClr val="6C0000"/>
                </a:solidFill>
                <a:latin typeface="Times New Roman" panose="02020603050405020304" pitchFamily="18" charset="0"/>
                <a:ea typeface="宋体" panose="02010600030101010101" pitchFamily="2" charset="-122"/>
              </a:rPr>
              <a:t>为预计的执行时间。</a:t>
            </a:r>
          </a:p>
        </p:txBody>
      </p:sp>
    </p:spTree>
    <p:extLst>
      <p:ext uri="{BB962C8B-B14F-4D97-AF65-F5344CB8AC3E}">
        <p14:creationId xmlns:p14="http://schemas.microsoft.com/office/powerpoint/2010/main" val="1484185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D53925FC-3962-435A-B5F3-7F0D1CEF713C}"/>
              </a:ext>
            </a:extLst>
          </p:cNvPr>
          <p:cNvSpPr>
            <a:spLocks noGrp="1"/>
          </p:cNvSpPr>
          <p:nvPr>
            <p:ph type="title"/>
          </p:nvPr>
        </p:nvSpPr>
        <p:spPr/>
        <p:txBody>
          <a:bodyPr/>
          <a:lstStyle/>
          <a:p>
            <a:pPr eaLnBrk="1" hangingPunct="1"/>
            <a:endParaRPr lang="zh-CN" altLang="en-US"/>
          </a:p>
        </p:txBody>
      </p:sp>
      <p:sp>
        <p:nvSpPr>
          <p:cNvPr id="76803" name="内容占位符 2" descr="Rectangle: Click to edit Master text styles&#10;Second level&#10;Third level&#10;Fourth level&#10;Fifth level">
            <a:extLst>
              <a:ext uri="{FF2B5EF4-FFF2-40B4-BE49-F238E27FC236}">
                <a16:creationId xmlns:a16="http://schemas.microsoft.com/office/drawing/2014/main" id="{662B0419-E2D0-4CC1-8FF0-D6F5E4AC30BF}"/>
              </a:ext>
            </a:extLst>
          </p:cNvPr>
          <p:cNvSpPr>
            <a:spLocks noGrp="1"/>
          </p:cNvSpPr>
          <p:nvPr>
            <p:ph idx="1"/>
          </p:nvPr>
        </p:nvSpPr>
        <p:spPr>
          <a:xfrm>
            <a:off x="827088" y="1844675"/>
            <a:ext cx="8051800" cy="3921125"/>
          </a:xfrm>
        </p:spPr>
        <p:txBody>
          <a:bodyPr/>
          <a:lstStyle/>
          <a:p>
            <a:pPr eaLnBrk="1" hangingPunct="1"/>
            <a:r>
              <a:rPr lang="zh-CN" altLang="en-US" sz="2800" dirty="0"/>
              <a:t>最高响应比优先算法（</a:t>
            </a:r>
            <a:r>
              <a:rPr lang="en-US" altLang="zh-CN" sz="2800" dirty="0" err="1"/>
              <a:t>HRRN：Highest</a:t>
            </a:r>
            <a:r>
              <a:rPr lang="en-US" altLang="zh-CN" sz="2800" dirty="0"/>
              <a:t> Response Ratio Next）</a:t>
            </a:r>
          </a:p>
          <a:p>
            <a:pPr eaLnBrk="1" hangingPunct="1">
              <a:buFont typeface="Wingdings" panose="05000000000000000000" pitchFamily="2" charset="2"/>
              <a:buNone/>
            </a:pPr>
            <a:r>
              <a:rPr lang="en-US" altLang="zh-CN" dirty="0"/>
              <a:t>  </a:t>
            </a:r>
          </a:p>
          <a:p>
            <a:pPr eaLnBrk="1" hangingPunct="1">
              <a:buFont typeface="Wingdings" panose="05000000000000000000" pitchFamily="2" charset="2"/>
              <a:buNone/>
            </a:pPr>
            <a:r>
              <a:rPr lang="zh-CN" altLang="en-US" sz="2400" dirty="0"/>
              <a:t>响应比</a:t>
            </a:r>
            <a:r>
              <a:rPr lang="en-US" altLang="zh-CN" sz="2400" dirty="0"/>
              <a:t>R = </a:t>
            </a:r>
            <a:r>
              <a:rPr lang="zh-CN" altLang="en-US" sz="2400" dirty="0"/>
              <a:t>作业周转时间 / 作业处理时间</a:t>
            </a:r>
          </a:p>
          <a:p>
            <a:pPr eaLnBrk="1" hangingPunct="1">
              <a:buFont typeface="Wingdings" panose="05000000000000000000" pitchFamily="2" charset="2"/>
              <a:buNone/>
            </a:pPr>
            <a:r>
              <a:rPr lang="zh-CN" altLang="en-US" sz="2400" dirty="0"/>
              <a:t>             =</a:t>
            </a:r>
            <a:r>
              <a:rPr lang="en-US" altLang="zh-CN" sz="2400" dirty="0"/>
              <a:t>(</a:t>
            </a:r>
            <a:r>
              <a:rPr lang="zh-CN" altLang="en-US" sz="2400" dirty="0"/>
              <a:t>作业处理时间+作业等待时间</a:t>
            </a:r>
            <a:r>
              <a:rPr lang="en-US" altLang="zh-CN" sz="2400" dirty="0"/>
              <a:t>)</a:t>
            </a:r>
            <a:r>
              <a:rPr lang="zh-CN" altLang="en-US" sz="2400" dirty="0"/>
              <a:t>/ 作业处理时间</a:t>
            </a:r>
          </a:p>
          <a:p>
            <a:pPr eaLnBrk="1" hangingPunct="1">
              <a:buFont typeface="Wingdings" panose="05000000000000000000" pitchFamily="2" charset="2"/>
              <a:buNone/>
            </a:pPr>
            <a:r>
              <a:rPr lang="zh-CN" altLang="en-US" sz="2400" dirty="0"/>
              <a:t>             = 1 +（作业等待时间 / 作业处理时间）</a:t>
            </a:r>
          </a:p>
          <a:p>
            <a:pPr eaLnBrk="1" hangingPunct="1">
              <a:buFont typeface="Wingdings" panose="05000000000000000000" pitchFamily="2" charset="2"/>
              <a:buNone/>
            </a:pPr>
            <a:endParaRPr lang="en-US" altLang="zh-CN" sz="2400" dirty="0"/>
          </a:p>
          <a:p>
            <a:pPr eaLnBrk="1" hangingPunct="1"/>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498A9F1F-9A38-4ED7-8728-CBBACF6794B2}"/>
              </a:ext>
            </a:extLst>
          </p:cNvPr>
          <p:cNvSpPr>
            <a:spLocks noGrp="1" noChangeArrowheads="1"/>
          </p:cNvSpPr>
          <p:nvPr>
            <p:ph type="title"/>
          </p:nvPr>
        </p:nvSpPr>
        <p:spPr>
          <a:xfrm>
            <a:off x="685800" y="228600"/>
            <a:ext cx="8369300" cy="609600"/>
          </a:xfrm>
        </p:spPr>
        <p:txBody>
          <a:bodyPr/>
          <a:lstStyle/>
          <a:p>
            <a:pPr eaLnBrk="1" hangingPunct="1"/>
            <a:r>
              <a:rPr lang="en-US" altLang="zh-CN" sz="2800" dirty="0"/>
              <a:t>Example: </a:t>
            </a:r>
            <a:r>
              <a:rPr lang="en-US" altLang="zh-CN" sz="2800" dirty="0">
                <a:solidFill>
                  <a:srgbClr val="FF0000"/>
                </a:solidFill>
              </a:rPr>
              <a:t>HRRN</a:t>
            </a:r>
            <a:r>
              <a:rPr lang="en-US" altLang="zh-CN" sz="2800" dirty="0"/>
              <a:t>---- (Highest response Ratio Next)</a:t>
            </a:r>
            <a:endParaRPr lang="zh-CN" altLang="en-US" sz="2800" dirty="0"/>
          </a:p>
        </p:txBody>
      </p:sp>
      <p:sp>
        <p:nvSpPr>
          <p:cNvPr id="77827" name="Rectangle 3" descr="Rectangle: Click to edit Master text styles&#10;Second level&#10;Third level&#10;Fourth level&#10;Fifth level">
            <a:extLst>
              <a:ext uri="{FF2B5EF4-FFF2-40B4-BE49-F238E27FC236}">
                <a16:creationId xmlns:a16="http://schemas.microsoft.com/office/drawing/2014/main" id="{B0228DD4-06E0-47ED-9C13-27D4771309C6}"/>
              </a:ext>
            </a:extLst>
          </p:cNvPr>
          <p:cNvSpPr>
            <a:spLocks noGrp="1" noChangeArrowheads="1"/>
          </p:cNvSpPr>
          <p:nvPr>
            <p:ph idx="1"/>
          </p:nvPr>
        </p:nvSpPr>
        <p:spPr>
          <a:xfrm>
            <a:off x="638175" y="1989138"/>
            <a:ext cx="7540625" cy="4576762"/>
          </a:xfrm>
        </p:spPr>
        <p:txBody>
          <a:bodyPr/>
          <a:lstStyle/>
          <a:p>
            <a:pPr eaLnBrk="1" hangingPunct="1"/>
            <a:r>
              <a:rPr lang="en-US" altLang="zh-CN" sz="2800" dirty="0"/>
              <a:t>HRRN = (W + T) / T</a:t>
            </a:r>
          </a:p>
          <a:p>
            <a:pPr eaLnBrk="1" hangingPunct="1">
              <a:buFont typeface="Monotype Sorts" pitchFamily="2" charset="2"/>
              <a:buNone/>
            </a:pPr>
            <a:endParaRPr lang="en-US" altLang="zh-CN" sz="2800" u="sng" dirty="0"/>
          </a:p>
          <a:p>
            <a:pPr eaLnBrk="1" hangingPunct="1">
              <a:buFont typeface="Monotype Sorts" pitchFamily="2" charset="2"/>
              <a:buNone/>
            </a:pPr>
            <a:r>
              <a:rPr lang="en-US" altLang="zh-CN" sz="2800" u="sng" dirty="0"/>
              <a:t>Process	Arrival Time</a:t>
            </a:r>
            <a:r>
              <a:rPr lang="en-US" altLang="zh-CN" sz="2800" dirty="0"/>
              <a:t>	</a:t>
            </a:r>
            <a:r>
              <a:rPr lang="en-US" altLang="zh-CN" sz="2800" u="sng" dirty="0"/>
              <a:t>Burst Time</a:t>
            </a:r>
            <a:endParaRPr lang="en-US" altLang="zh-CN" sz="2800" dirty="0"/>
          </a:p>
          <a:p>
            <a:pPr eaLnBrk="1" hangingPunct="1">
              <a:buFont typeface="Monotype Sorts" pitchFamily="2" charset="2"/>
              <a:buNone/>
            </a:pPr>
            <a:r>
              <a:rPr lang="en-US" altLang="zh-CN" sz="2800" dirty="0"/>
              <a:t>     </a:t>
            </a:r>
            <a:r>
              <a:rPr lang="en-US" altLang="zh-CN" sz="2800" i="1" dirty="0"/>
              <a:t>P</a:t>
            </a:r>
            <a:r>
              <a:rPr lang="en-US" altLang="zh-CN" sz="2800" i="1" baseline="-25000" dirty="0"/>
              <a:t>1                    </a:t>
            </a:r>
            <a:r>
              <a:rPr lang="en-US" altLang="zh-CN" sz="2800" dirty="0"/>
              <a:t>0.0                            7</a:t>
            </a:r>
          </a:p>
          <a:p>
            <a:pPr eaLnBrk="1" hangingPunct="1">
              <a:buFont typeface="Monotype Sorts" pitchFamily="2" charset="2"/>
              <a:buNone/>
            </a:pPr>
            <a:r>
              <a:rPr lang="en-US" altLang="zh-CN" sz="2800" dirty="0"/>
              <a:t>	 </a:t>
            </a:r>
            <a:r>
              <a:rPr lang="en-US" altLang="zh-CN" sz="2800" i="1" dirty="0"/>
              <a:t>P</a:t>
            </a:r>
            <a:r>
              <a:rPr lang="en-US" altLang="zh-CN" sz="2800" i="1" baseline="-25000" dirty="0"/>
              <a:t>2                    </a:t>
            </a:r>
            <a:r>
              <a:rPr lang="en-US" altLang="zh-CN" sz="2800" dirty="0"/>
              <a:t>2.0                            4</a:t>
            </a:r>
          </a:p>
          <a:p>
            <a:pPr eaLnBrk="1" hangingPunct="1">
              <a:buFont typeface="Monotype Sorts" pitchFamily="2" charset="2"/>
              <a:buNone/>
            </a:pPr>
            <a:r>
              <a:rPr lang="en-US" altLang="zh-CN" sz="2800" dirty="0"/>
              <a:t>	 </a:t>
            </a:r>
            <a:r>
              <a:rPr lang="en-US" altLang="zh-CN" sz="2800" i="1" dirty="0"/>
              <a:t>P</a:t>
            </a:r>
            <a:r>
              <a:rPr lang="en-US" altLang="zh-CN" sz="2800" i="1" baseline="-25000" dirty="0"/>
              <a:t>3                    </a:t>
            </a:r>
            <a:r>
              <a:rPr lang="en-US" altLang="zh-CN" sz="2800" dirty="0"/>
              <a:t>4.0                            1</a:t>
            </a:r>
          </a:p>
          <a:p>
            <a:pPr eaLnBrk="1" hangingPunct="1">
              <a:buFont typeface="Monotype Sorts" pitchFamily="2" charset="2"/>
              <a:buNone/>
            </a:pPr>
            <a:r>
              <a:rPr lang="en-US" altLang="zh-CN" sz="2800" dirty="0"/>
              <a:t>	 </a:t>
            </a:r>
            <a:r>
              <a:rPr lang="en-US" altLang="zh-CN" sz="2800" i="1" dirty="0"/>
              <a:t>P</a:t>
            </a:r>
            <a:r>
              <a:rPr lang="en-US" altLang="zh-CN" sz="2800" i="1" baseline="-25000" dirty="0"/>
              <a:t>4                    </a:t>
            </a:r>
            <a:r>
              <a:rPr lang="en-US" altLang="zh-CN" sz="2800" dirty="0"/>
              <a:t>5.0                            4</a:t>
            </a:r>
          </a:p>
          <a:p>
            <a:pPr eaLnBrk="1" hangingPunct="1">
              <a:buFont typeface="Monotype Sorts" pitchFamily="2" charset="2"/>
              <a:buNone/>
            </a:pPr>
            <a:endParaRPr lang="zh-CN" alt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9A9915C5-6FBB-4CE7-B9A0-1CED5DE49D24}"/>
              </a:ext>
            </a:extLst>
          </p:cNvPr>
          <p:cNvSpPr>
            <a:spLocks noGrp="1"/>
          </p:cNvSpPr>
          <p:nvPr>
            <p:ph type="title"/>
          </p:nvPr>
        </p:nvSpPr>
        <p:spPr/>
        <p:txBody>
          <a:bodyPr/>
          <a:lstStyle/>
          <a:p>
            <a:pPr eaLnBrk="1" hangingPunct="1"/>
            <a:endParaRPr lang="zh-CN" altLang="en-US"/>
          </a:p>
        </p:txBody>
      </p:sp>
      <p:sp>
        <p:nvSpPr>
          <p:cNvPr id="79875" name="内容占位符 2" descr="Rectangle: Click to edit Master text styles&#10;Second level&#10;Third level&#10;Fourth level&#10;Fifth level">
            <a:extLst>
              <a:ext uri="{FF2B5EF4-FFF2-40B4-BE49-F238E27FC236}">
                <a16:creationId xmlns:a16="http://schemas.microsoft.com/office/drawing/2014/main" id="{B762B0E8-9171-4B8B-A666-163D5AFA977C}"/>
              </a:ext>
            </a:extLst>
          </p:cNvPr>
          <p:cNvSpPr>
            <a:spLocks noGrp="1"/>
          </p:cNvSpPr>
          <p:nvPr>
            <p:ph idx="1"/>
          </p:nvPr>
        </p:nvSpPr>
        <p:spPr/>
        <p:txBody>
          <a:bodyPr/>
          <a:lstStyle/>
          <a:p>
            <a:pPr eaLnBrk="1" hangingPunct="1"/>
            <a:r>
              <a:rPr lang="zh-CN" altLang="en-US" sz="2800" dirty="0"/>
              <a:t>调度顺序</a:t>
            </a:r>
            <a:r>
              <a:rPr lang="en-US" altLang="zh-CN" sz="2800" dirty="0"/>
              <a:t>P1</a:t>
            </a:r>
            <a:r>
              <a:rPr lang="zh-CN" altLang="en-US" sz="2800" dirty="0"/>
              <a:t>运行后，响应比</a:t>
            </a:r>
            <a:endParaRPr lang="en-US" altLang="zh-CN" sz="2800" dirty="0"/>
          </a:p>
          <a:p>
            <a:pPr eaLnBrk="1" hangingPunct="1"/>
            <a:endParaRPr lang="en-US" altLang="zh-CN" sz="2800" dirty="0"/>
          </a:p>
          <a:p>
            <a:pPr eaLnBrk="1" hangingPunct="1">
              <a:buFont typeface="Wingdings" panose="05000000000000000000" pitchFamily="2" charset="2"/>
              <a:buNone/>
            </a:pPr>
            <a:r>
              <a:rPr lang="en-US" altLang="zh-CN" sz="2800" u="sng" dirty="0"/>
              <a:t>Process	waiting time    burst time   HRRN</a:t>
            </a:r>
            <a:endParaRPr lang="en-US" altLang="zh-CN" sz="2800" dirty="0"/>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2                                     </a:t>
            </a:r>
            <a:r>
              <a:rPr lang="en-US" altLang="zh-CN" sz="2800" dirty="0"/>
              <a:t>5                 4                 5/4</a:t>
            </a:r>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3                                     </a:t>
            </a:r>
            <a:r>
              <a:rPr lang="en-US" altLang="zh-CN" sz="2800" dirty="0"/>
              <a:t>3                 1                  3/1</a:t>
            </a:r>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4                                     </a:t>
            </a:r>
            <a:r>
              <a:rPr lang="en-US" altLang="zh-CN" sz="2800" dirty="0"/>
              <a:t>2                 4                  2/4</a:t>
            </a:r>
          </a:p>
          <a:p>
            <a:pPr eaLnBrk="1" hangingPunct="1"/>
            <a:endParaRPr lang="en-US" altLang="zh-CN" sz="2800" dirty="0"/>
          </a:p>
          <a:p>
            <a:pPr eaLnBrk="1" hangingPunct="1"/>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C4EF0A37-D395-4F7D-854C-721F864B7D83}"/>
              </a:ext>
            </a:extLst>
          </p:cNvPr>
          <p:cNvSpPr>
            <a:spLocks noGrp="1"/>
          </p:cNvSpPr>
          <p:nvPr>
            <p:ph type="title"/>
          </p:nvPr>
        </p:nvSpPr>
        <p:spPr/>
        <p:txBody>
          <a:bodyPr/>
          <a:lstStyle/>
          <a:p>
            <a:pPr eaLnBrk="1" hangingPunct="1"/>
            <a:endParaRPr lang="zh-CN" altLang="en-US"/>
          </a:p>
        </p:txBody>
      </p:sp>
      <p:sp>
        <p:nvSpPr>
          <p:cNvPr id="80899" name="内容占位符 2" descr="Rectangle: Click to edit Master text styles&#10;Second level&#10;Third level&#10;Fourth level&#10;Fifth level">
            <a:extLst>
              <a:ext uri="{FF2B5EF4-FFF2-40B4-BE49-F238E27FC236}">
                <a16:creationId xmlns:a16="http://schemas.microsoft.com/office/drawing/2014/main" id="{6F52C3E2-6BDE-4737-8A18-C4A9ED9F6059}"/>
              </a:ext>
            </a:extLst>
          </p:cNvPr>
          <p:cNvSpPr>
            <a:spLocks noGrp="1"/>
          </p:cNvSpPr>
          <p:nvPr>
            <p:ph idx="1"/>
          </p:nvPr>
        </p:nvSpPr>
        <p:spPr/>
        <p:txBody>
          <a:bodyPr/>
          <a:lstStyle/>
          <a:p>
            <a:pPr eaLnBrk="1" hangingPunct="1"/>
            <a:r>
              <a:rPr lang="zh-CN" altLang="en-US" sz="2800" dirty="0"/>
              <a:t>则调度</a:t>
            </a:r>
            <a:r>
              <a:rPr lang="en-US" altLang="zh-CN" sz="2800" dirty="0"/>
              <a:t>P3</a:t>
            </a:r>
            <a:r>
              <a:rPr lang="zh-CN" altLang="en-US" sz="2800" dirty="0"/>
              <a:t>，运行后，响应比</a:t>
            </a:r>
            <a:endParaRPr lang="en-US" altLang="zh-CN" sz="2800" dirty="0"/>
          </a:p>
          <a:p>
            <a:pPr eaLnBrk="1" hangingPunct="1">
              <a:buFont typeface="Wingdings" panose="05000000000000000000" pitchFamily="2" charset="2"/>
              <a:buNone/>
            </a:pPr>
            <a:r>
              <a:rPr lang="en-US" altLang="zh-CN" sz="2800" u="sng" dirty="0"/>
              <a:t>Process	waiting time    burst time   HRRN</a:t>
            </a:r>
            <a:endParaRPr lang="en-US" altLang="zh-CN" sz="2800" dirty="0"/>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2                                      </a:t>
            </a:r>
            <a:r>
              <a:rPr lang="en-US" altLang="zh-CN" sz="2800" dirty="0"/>
              <a:t>6                 4                 6/4</a:t>
            </a:r>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4                                      </a:t>
            </a:r>
            <a:r>
              <a:rPr lang="en-US" altLang="zh-CN" sz="2800" dirty="0"/>
              <a:t>3                 4                  3/4</a:t>
            </a:r>
          </a:p>
          <a:p>
            <a:pPr eaLnBrk="1" hangingPunct="1"/>
            <a:r>
              <a:rPr lang="zh-CN" altLang="en-US" sz="2800" dirty="0"/>
              <a:t>则调度</a:t>
            </a:r>
            <a:r>
              <a:rPr lang="en-US" altLang="zh-CN" sz="2800" dirty="0"/>
              <a:t>P2</a:t>
            </a:r>
            <a:r>
              <a:rPr lang="zh-CN" altLang="en-US" sz="2800" dirty="0"/>
              <a:t>运行，最后调度</a:t>
            </a:r>
            <a:r>
              <a:rPr lang="en-US" altLang="zh-CN" sz="2800" dirty="0"/>
              <a:t>P4</a:t>
            </a:r>
          </a:p>
          <a:p>
            <a:pPr eaLnBrk="1" hangingPunct="1"/>
            <a:r>
              <a:rPr lang="zh-CN" altLang="en-US" sz="2800" dirty="0"/>
              <a:t>调度顺序</a:t>
            </a:r>
            <a:r>
              <a:rPr lang="en-US" altLang="zh-CN" sz="2800" dirty="0"/>
              <a:t>p1,p3,p2,p4</a:t>
            </a:r>
            <a:r>
              <a:rPr lang="zh-CN" altLang="en-US" sz="2800" dirty="0"/>
              <a:t>；平均等待时间</a:t>
            </a:r>
            <a:endParaRPr lang="en-US" altLang="zh-CN" sz="2800" dirty="0"/>
          </a:p>
          <a:p>
            <a:pPr eaLnBrk="1" hangingPunct="1"/>
            <a:r>
              <a:rPr lang="en-US" altLang="zh-CN" sz="2800" dirty="0"/>
              <a:t>Avg=(0+3+6+7)/4=4.25</a:t>
            </a:r>
          </a:p>
          <a:p>
            <a:pPr eaLnBrk="1" hangingPunct="1"/>
            <a:endParaRPr lang="en-US" altLang="zh-CN" sz="2800" dirty="0"/>
          </a:p>
          <a:p>
            <a:pPr eaLnBrk="1" hangingPunct="1"/>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最高响应比优先调度算法（续）</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1202121" y="1481970"/>
            <a:ext cx="3585031" cy="646331"/>
          </a:xfrm>
          <a:prstGeom prst="rect">
            <a:avLst/>
          </a:prstGeom>
        </p:spPr>
        <p:txBody>
          <a:bodyPr wrap="square">
            <a:spAutoFit/>
          </a:bodyPr>
          <a:lstStyle/>
          <a:p>
            <a:pPr indent="266700" algn="just">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假设有如下一组进程，</a:t>
            </a:r>
            <a:r>
              <a:rPr lang="en-US" altLang="zh-CN" b="1" kern="100" dirty="0">
                <a:solidFill>
                  <a:srgbClr val="000000"/>
                </a:solidFill>
                <a:latin typeface="华文楷体" panose="02010600040101010101" pitchFamily="2" charset="-122"/>
                <a:ea typeface="华文楷体" panose="02010600040101010101" pitchFamily="2" charset="-122"/>
              </a:rPr>
              <a:t>   </a:t>
            </a:r>
          </a:p>
          <a:p>
            <a:pPr indent="266700" algn="just">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CPU </a:t>
            </a:r>
            <a:r>
              <a:rPr lang="zh-CN" altLang="zh-CN" b="1" kern="100" dirty="0">
                <a:solidFill>
                  <a:srgbClr val="000000"/>
                </a:solidFill>
                <a:latin typeface="华文楷体" panose="02010600040101010101" pitchFamily="2" charset="-122"/>
                <a:ea typeface="华文楷体" panose="02010600040101010101" pitchFamily="2" charset="-122"/>
              </a:rPr>
              <a:t>执行长度以</a:t>
            </a:r>
            <a:r>
              <a:rPr lang="en-US" altLang="zh-CN" b="1" kern="100" dirty="0">
                <a:solidFill>
                  <a:srgbClr val="000000"/>
                </a:solidFill>
                <a:latin typeface="华文楷体" panose="02010600040101010101" pitchFamily="2" charset="-122"/>
                <a:ea typeface="华文楷体" panose="02010600040101010101" pitchFamily="2" charset="-122"/>
              </a:rPr>
              <a:t> </a:t>
            </a:r>
            <a:r>
              <a:rPr lang="en-US" altLang="zh-CN" b="1" kern="100" dirty="0" err="1">
                <a:solidFill>
                  <a:srgbClr val="000000"/>
                </a:solidFill>
                <a:latin typeface="华文楷体" panose="02010600040101010101" pitchFamily="2" charset="-122"/>
                <a:ea typeface="华文楷体" panose="02010600040101010101" pitchFamily="2" charset="-122"/>
              </a:rPr>
              <a:t>ms</a:t>
            </a: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计：</a:t>
            </a:r>
            <a:endParaRPr lang="zh-CN" altLang="zh-CN" b="1" kern="100" dirty="0">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nvGraphicFramePr>
        <p:xfrm>
          <a:off x="4155140" y="1481970"/>
          <a:ext cx="3018570" cy="2072640"/>
        </p:xfrm>
        <a:graphic>
          <a:graphicData uri="http://schemas.openxmlformats.org/drawingml/2006/table">
            <a:tbl>
              <a:tblPr firstRow="1" firstCol="1" bandRow="1">
                <a:tableStyleId>{5C22544A-7EE6-4342-B048-85BDC9FD1C3A}</a:tableStyleId>
              </a:tblPr>
              <a:tblGrid>
                <a:gridCol w="1006190">
                  <a:extLst>
                    <a:ext uri="{9D8B030D-6E8A-4147-A177-3AD203B41FA5}">
                      <a16:colId xmlns:a16="http://schemas.microsoft.com/office/drawing/2014/main" val="2325623626"/>
                    </a:ext>
                  </a:extLst>
                </a:gridCol>
                <a:gridCol w="1006190">
                  <a:extLst>
                    <a:ext uri="{9D8B030D-6E8A-4147-A177-3AD203B41FA5}">
                      <a16:colId xmlns:a16="http://schemas.microsoft.com/office/drawing/2014/main" val="1373761743"/>
                    </a:ext>
                  </a:extLst>
                </a:gridCol>
                <a:gridCol w="1006190">
                  <a:extLst>
                    <a:ext uri="{9D8B030D-6E8A-4147-A177-3AD203B41FA5}">
                      <a16:colId xmlns:a16="http://schemas.microsoft.com/office/drawing/2014/main" val="814212582"/>
                    </a:ext>
                  </a:extLst>
                </a:gridCol>
              </a:tblGrid>
              <a:tr h="299188">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到达时间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364632587"/>
                  </a:ext>
                </a:extLst>
              </a:tr>
              <a:tr h="160655">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68657735"/>
                  </a:ext>
                </a:extLst>
              </a:tr>
              <a:tr h="160655">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858738663"/>
                  </a:ext>
                </a:extLst>
              </a:tr>
              <a:tr h="160655">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79776968"/>
                  </a:ext>
                </a:extLst>
              </a:tr>
              <a:tr h="160655">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59177702"/>
                  </a:ext>
                </a:extLst>
              </a:tr>
              <a:tr h="153035">
                <a:tc>
                  <a:txBody>
                    <a:bodyPr/>
                    <a:lstStyle/>
                    <a:p>
                      <a:pPr algn="ctr">
                        <a:spcAft>
                          <a:spcPts val="0"/>
                        </a:spcAft>
                      </a:pPr>
                      <a:r>
                        <a:rPr lang="en-US" sz="1600" b="1" kern="100">
                          <a:effectLst/>
                        </a:rPr>
                        <a:t>P5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5</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36620776"/>
                  </a:ext>
                </a:extLst>
              </a:tr>
            </a:tbl>
          </a:graphicData>
        </a:graphic>
      </p:graphicFrame>
      <p:sp>
        <p:nvSpPr>
          <p:cNvPr id="9" name="矩形 8"/>
          <p:cNvSpPr/>
          <p:nvPr/>
        </p:nvSpPr>
        <p:spPr>
          <a:xfrm>
            <a:off x="0" y="2310635"/>
            <a:ext cx="7279775" cy="1938992"/>
          </a:xfrm>
          <a:prstGeom prst="rect">
            <a:avLst/>
          </a:prstGeom>
        </p:spPr>
        <p:txBody>
          <a:bodyPr wrap="square">
            <a:spAutoFit/>
          </a:bodyPr>
          <a:lstStyle/>
          <a:p>
            <a:pPr indent="26670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0</a:t>
            </a:r>
            <a:r>
              <a:rPr lang="zh-CN" altLang="zh-CN" sz="1600" b="1" kern="100" dirty="0">
                <a:solidFill>
                  <a:srgbClr val="003A8F"/>
                </a:solidFill>
                <a:latin typeface="Times New Roman" panose="02020603050405020304" pitchFamily="18" charset="0"/>
                <a:ea typeface="宋体" panose="02010600030101010101" pitchFamily="2" charset="-122"/>
              </a:rPr>
              <a:t>时刻</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1</a:t>
            </a:r>
            <a:r>
              <a:rPr lang="zh-CN" altLang="zh-CN" sz="1600" b="1" kern="100" dirty="0">
                <a:solidFill>
                  <a:srgbClr val="003A8F"/>
                </a:solidFill>
                <a:latin typeface="Times New Roman" panose="02020603050405020304" pitchFamily="18" charset="0"/>
                <a:ea typeface="宋体" panose="02010600030101010101" pitchFamily="2" charset="-122"/>
              </a:rPr>
              <a:t>运行，</a:t>
            </a:r>
            <a:r>
              <a:rPr lang="en-US" altLang="zh-CN" sz="1600" b="1" kern="100" dirty="0">
                <a:solidFill>
                  <a:srgbClr val="003A8F"/>
                </a:solidFill>
                <a:latin typeface="Times New Roman" panose="02020603050405020304" pitchFamily="18" charset="0"/>
                <a:ea typeface="宋体" panose="02010600030101010101" pitchFamily="2" charset="-122"/>
              </a:rPr>
              <a:t>10</a:t>
            </a:r>
            <a:r>
              <a:rPr lang="zh-CN" altLang="zh-CN" sz="1600" b="1" kern="100" dirty="0">
                <a:solidFill>
                  <a:srgbClr val="003A8F"/>
                </a:solidFill>
                <a:latin typeface="Times New Roman" panose="02020603050405020304" pitchFamily="18" charset="0"/>
                <a:ea typeface="宋体" panose="02010600030101010101" pitchFamily="2" charset="-122"/>
              </a:rPr>
              <a:t>时刻，</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1</a:t>
            </a:r>
            <a:r>
              <a:rPr lang="zh-CN" altLang="zh-CN" sz="1600" b="1" kern="100" dirty="0">
                <a:solidFill>
                  <a:srgbClr val="003A8F"/>
                </a:solidFill>
                <a:latin typeface="Times New Roman" panose="02020603050405020304" pitchFamily="18" charset="0"/>
                <a:ea typeface="宋体" panose="02010600030101010101" pitchFamily="2" charset="-122"/>
              </a:rPr>
              <a:t>运行完，</a:t>
            </a:r>
            <a:endParaRPr lang="en-US" altLang="zh-CN" sz="1600" b="1" kern="100" dirty="0">
              <a:solidFill>
                <a:srgbClr val="003A8F"/>
              </a:solidFill>
              <a:latin typeface="Times New Roman" panose="02020603050405020304" pitchFamily="18" charset="0"/>
              <a:ea typeface="宋体" panose="02010600030101010101" pitchFamily="2" charset="-122"/>
            </a:endParaRPr>
          </a:p>
          <a:p>
            <a:pPr indent="266700" algn="just">
              <a:lnSpc>
                <a:spcPct val="125000"/>
              </a:lnSpc>
              <a:spcAft>
                <a:spcPts val="0"/>
              </a:spcAft>
            </a:pPr>
            <a:r>
              <a:rPr lang="zh-CN" altLang="zh-CN" sz="1600" b="1" kern="100" dirty="0">
                <a:solidFill>
                  <a:srgbClr val="003A8F"/>
                </a:solidFill>
                <a:latin typeface="Times New Roman" panose="02020603050405020304" pitchFamily="18" charset="0"/>
                <a:ea typeface="宋体" panose="02010600030101010101" pitchFamily="2" charset="-122"/>
              </a:rPr>
              <a:t>此时</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的响应比分别为：</a:t>
            </a: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(1+9)/1=10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3</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(2+8)/2=5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4</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(1+7)/1=8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(5+6)/5=2.2</a:t>
            </a:r>
            <a:r>
              <a:rPr lang="zh-CN" altLang="zh-CN" sz="1600" b="1" kern="100" dirty="0">
                <a:solidFill>
                  <a:srgbClr val="003A8F"/>
                </a:solidFill>
                <a:latin typeface="Times New Roman" panose="02020603050405020304" pitchFamily="18" charset="0"/>
                <a:ea typeface="宋体" panose="02010600030101010101" pitchFamily="2" charset="-122"/>
              </a:rPr>
              <a:t>，因此</a:t>
            </a:r>
            <a:r>
              <a:rPr lang="zh-CN" altLang="en-US" sz="1600" b="1" kern="100" dirty="0">
                <a:solidFill>
                  <a:srgbClr val="003A8F"/>
                </a:solidFill>
                <a:latin typeface="Times New Roman" panose="02020603050405020304" pitchFamily="18" charset="0"/>
                <a:ea typeface="宋体" panose="02010600030101010101" pitchFamily="2" charset="-122"/>
              </a:rPr>
              <a:t>进程</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zh-CN" altLang="zh-CN" sz="1600" b="1" kern="100" dirty="0">
                <a:solidFill>
                  <a:srgbClr val="003A8F"/>
                </a:solidFill>
                <a:latin typeface="Times New Roman" panose="02020603050405020304" pitchFamily="18" charset="0"/>
                <a:ea typeface="宋体" panose="02010600030101010101" pitchFamily="2" charset="-122"/>
              </a:rPr>
              <a:t>获得处理器运行，直到</a:t>
            </a:r>
            <a:r>
              <a:rPr lang="en-US" altLang="zh-CN" sz="1600" b="1" kern="100" dirty="0">
                <a:solidFill>
                  <a:srgbClr val="003A8F"/>
                </a:solidFill>
                <a:latin typeface="Times New Roman" panose="02020603050405020304" pitchFamily="18" charset="0"/>
                <a:ea typeface="宋体" panose="02010600030101010101" pitchFamily="2" charset="-122"/>
              </a:rPr>
              <a:t> 11</a:t>
            </a:r>
            <a:r>
              <a:rPr lang="zh-CN" altLang="zh-CN" sz="1600" b="1" kern="100" dirty="0">
                <a:solidFill>
                  <a:srgbClr val="003A8F"/>
                </a:solidFill>
                <a:latin typeface="Times New Roman" panose="02020603050405020304" pitchFamily="18" charset="0"/>
                <a:ea typeface="宋体" panose="02010600030101010101" pitchFamily="2" charset="-122"/>
              </a:rPr>
              <a:t>时刻结束。</a:t>
            </a:r>
          </a:p>
        </p:txBody>
      </p:sp>
      <p:sp>
        <p:nvSpPr>
          <p:cNvPr id="3" name="矩形 2"/>
          <p:cNvSpPr/>
          <p:nvPr/>
        </p:nvSpPr>
        <p:spPr>
          <a:xfrm>
            <a:off x="204163" y="3862033"/>
            <a:ext cx="6871447" cy="1323439"/>
          </a:xfrm>
          <a:prstGeom prst="rect">
            <a:avLst/>
          </a:prstGeom>
          <a:solidFill>
            <a:schemeClr val="accent4">
              <a:lumMod val="20000"/>
              <a:lumOff val="80000"/>
            </a:schemeClr>
          </a:solidFill>
          <a:ln>
            <a:solidFill>
              <a:schemeClr val="accent1"/>
            </a:solidFill>
          </a:ln>
        </p:spPr>
        <p:txBody>
          <a:bodyPr wrap="square">
            <a:spAutoFit/>
          </a:bodyPr>
          <a:lstStyle/>
          <a:p>
            <a:pPr indent="26670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zh-CN" altLang="zh-CN" sz="1600" b="1" kern="100" dirty="0">
                <a:solidFill>
                  <a:srgbClr val="003A8F"/>
                </a:solidFill>
                <a:latin typeface="Times New Roman" panose="02020603050405020304" pitchFamily="18" charset="0"/>
                <a:ea typeface="宋体" panose="02010600030101010101" pitchFamily="2" charset="-122"/>
              </a:rPr>
              <a:t>运行完，此时</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3</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的响应比分别为： </a:t>
            </a: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3</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(2+9)/2=5.5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4</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(1+8)/1=9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(5+7)/5=2.4</a:t>
            </a:r>
            <a:r>
              <a:rPr lang="zh-CN" altLang="zh-CN" sz="1600" b="1" kern="100" dirty="0">
                <a:solidFill>
                  <a:srgbClr val="003A8F"/>
                </a:solidFill>
                <a:latin typeface="Times New Roman" panose="02020603050405020304" pitchFamily="18" charset="0"/>
                <a:ea typeface="宋体" panose="02010600030101010101" pitchFamily="2" charset="-122"/>
              </a:rPr>
              <a:t>，因此</a:t>
            </a:r>
            <a:r>
              <a:rPr lang="zh-CN" altLang="en-US" sz="1600" b="1" kern="100" dirty="0">
                <a:solidFill>
                  <a:srgbClr val="003A8F"/>
                </a:solidFill>
                <a:latin typeface="Times New Roman" panose="02020603050405020304" pitchFamily="18" charset="0"/>
                <a:ea typeface="宋体" panose="02010600030101010101" pitchFamily="2" charset="-122"/>
              </a:rPr>
              <a:t>进程</a:t>
            </a:r>
            <a:r>
              <a:rPr lang="en-US" altLang="zh-CN" sz="1600" b="1" kern="100" dirty="0">
                <a:solidFill>
                  <a:srgbClr val="003A8F"/>
                </a:solidFill>
                <a:latin typeface="Times New Roman" panose="02020603050405020304" pitchFamily="18" charset="0"/>
                <a:ea typeface="宋体" panose="02010600030101010101" pitchFamily="2" charset="-122"/>
              </a:rPr>
              <a:t>P4 </a:t>
            </a:r>
            <a:r>
              <a:rPr lang="zh-CN" altLang="zh-CN" sz="1600" b="1" kern="100" dirty="0">
                <a:solidFill>
                  <a:srgbClr val="003A8F"/>
                </a:solidFill>
                <a:latin typeface="Times New Roman" panose="02020603050405020304" pitchFamily="18" charset="0"/>
                <a:ea typeface="宋体" panose="02010600030101010101" pitchFamily="2" charset="-122"/>
              </a:rPr>
              <a:t>获得处理器执行，直到</a:t>
            </a:r>
            <a:r>
              <a:rPr lang="en-US" altLang="zh-CN" sz="1600" b="1" kern="100" dirty="0">
                <a:solidFill>
                  <a:srgbClr val="003A8F"/>
                </a:solidFill>
                <a:latin typeface="Times New Roman" panose="02020603050405020304" pitchFamily="18" charset="0"/>
                <a:ea typeface="宋体" panose="02010600030101010101" pitchFamily="2" charset="-122"/>
              </a:rPr>
              <a:t>12</a:t>
            </a:r>
            <a:r>
              <a:rPr lang="zh-CN" altLang="zh-CN" sz="1600" b="1" kern="100" dirty="0">
                <a:solidFill>
                  <a:srgbClr val="003A8F"/>
                </a:solidFill>
                <a:latin typeface="Times New Roman" panose="02020603050405020304" pitchFamily="18" charset="0"/>
                <a:ea typeface="宋体" panose="02010600030101010101" pitchFamily="2" charset="-122"/>
              </a:rPr>
              <a:t>时刻结束。</a:t>
            </a:r>
          </a:p>
        </p:txBody>
      </p:sp>
      <p:sp>
        <p:nvSpPr>
          <p:cNvPr id="11" name="矩形 10"/>
          <p:cNvSpPr/>
          <p:nvPr/>
        </p:nvSpPr>
        <p:spPr>
          <a:xfrm>
            <a:off x="204162" y="5185472"/>
            <a:ext cx="6871447" cy="1015663"/>
          </a:xfrm>
          <a:prstGeom prst="rect">
            <a:avLst/>
          </a:prstGeom>
          <a:solidFill>
            <a:schemeClr val="accent5">
              <a:lumMod val="20000"/>
              <a:lumOff val="80000"/>
            </a:schemeClr>
          </a:solidFill>
          <a:ln>
            <a:solidFill>
              <a:schemeClr val="accent1"/>
            </a:solidFill>
          </a:ln>
        </p:spPr>
        <p:txBody>
          <a:bodyPr wrap="square">
            <a:spAutoFit/>
          </a:bodyPr>
          <a:lstStyle/>
          <a:p>
            <a:pPr indent="266700" algn="just">
              <a:lnSpc>
                <a:spcPct val="125000"/>
              </a:lnSpc>
              <a:spcAft>
                <a:spcPts val="0"/>
              </a:spcAft>
            </a:pP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4</a:t>
            </a:r>
            <a:r>
              <a:rPr lang="zh-CN" altLang="zh-CN" sz="1600" b="1" kern="100" dirty="0">
                <a:solidFill>
                  <a:srgbClr val="000000"/>
                </a:solidFill>
                <a:latin typeface="Times New Roman" panose="02020603050405020304" pitchFamily="18" charset="0"/>
                <a:ea typeface="宋体" panose="02010600030101010101" pitchFamily="2" charset="-122"/>
              </a:rPr>
              <a:t>运行完，此时</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3</a:t>
            </a:r>
            <a:r>
              <a:rPr lang="zh-CN" altLang="zh-CN" sz="1600" b="1" kern="100" dirty="0">
                <a:solidFill>
                  <a:srgbClr val="000000"/>
                </a:solidFill>
                <a:latin typeface="Times New Roman" panose="02020603050405020304" pitchFamily="18" charset="0"/>
                <a:ea typeface="宋体" panose="02010600030101010101" pitchFamily="2" charset="-122"/>
              </a:rPr>
              <a:t>、</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5</a:t>
            </a:r>
            <a:r>
              <a:rPr lang="zh-CN" altLang="zh-CN" sz="1600" b="1" kern="100" dirty="0">
                <a:solidFill>
                  <a:srgbClr val="000000"/>
                </a:solidFill>
                <a:latin typeface="Times New Roman" panose="02020603050405020304" pitchFamily="18" charset="0"/>
                <a:ea typeface="宋体" panose="02010600030101010101" pitchFamily="2" charset="-122"/>
              </a:rPr>
              <a:t>的响应比分别为：</a:t>
            </a:r>
            <a:endParaRPr lang="zh-CN" altLang="zh-CN" sz="1600" b="1" kern="100" dirty="0">
              <a:latin typeface="Times New Roman" panose="02020603050405020304" pitchFamily="18" charset="0"/>
              <a:ea typeface="宋体" panose="02010600030101010101" pitchFamily="2" charset="-122"/>
            </a:endParaRPr>
          </a:p>
          <a:p>
            <a:pPr indent="333375" algn="just">
              <a:lnSpc>
                <a:spcPct val="125000"/>
              </a:lnSpc>
              <a:spcAft>
                <a:spcPts val="0"/>
              </a:spcAft>
            </a:pPr>
            <a:r>
              <a:rPr lang="en-US" altLang="zh-CN" sz="1600" b="1" kern="100" dirty="0">
                <a:solidFill>
                  <a:srgbClr val="000000"/>
                </a:solidFill>
                <a:latin typeface="Times New Roman" panose="02020603050405020304" pitchFamily="18" charset="0"/>
                <a:ea typeface="宋体" panose="02010600030101010101" pitchFamily="2" charset="-122"/>
              </a:rPr>
              <a:t> P</a:t>
            </a:r>
            <a:r>
              <a:rPr lang="en-US" altLang="zh-CN" sz="1600" b="1" kern="100" baseline="-25000" dirty="0">
                <a:solidFill>
                  <a:srgbClr val="000000"/>
                </a:solidFill>
                <a:latin typeface="Times New Roman" panose="02020603050405020304" pitchFamily="18" charset="0"/>
                <a:ea typeface="宋体" panose="02010600030101010101" pitchFamily="2" charset="-122"/>
              </a:rPr>
              <a:t>3</a:t>
            </a:r>
            <a:r>
              <a:rPr lang="zh-CN" altLang="zh-CN" sz="1600" b="1" kern="100" dirty="0">
                <a:solidFill>
                  <a:srgbClr val="000000"/>
                </a:solidFill>
                <a:latin typeface="Times New Roman" panose="02020603050405020304" pitchFamily="18" charset="0"/>
                <a:ea typeface="宋体" panose="02010600030101010101" pitchFamily="2" charset="-122"/>
              </a:rPr>
              <a:t>：</a:t>
            </a:r>
            <a:r>
              <a:rPr lang="en-US" altLang="zh-CN" sz="1600" b="1" kern="100" dirty="0">
                <a:solidFill>
                  <a:srgbClr val="000000"/>
                </a:solidFill>
                <a:latin typeface="Times New Roman" panose="02020603050405020304" pitchFamily="18" charset="0"/>
                <a:ea typeface="宋体" panose="02010600030101010101" pitchFamily="2" charset="-122"/>
              </a:rPr>
              <a:t>(2+10)/2=6 </a:t>
            </a:r>
            <a:endParaRPr lang="zh-CN" altLang="zh-CN" sz="1600" b="1" kern="100" dirty="0">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5</a:t>
            </a:r>
            <a:r>
              <a:rPr lang="zh-CN" altLang="zh-CN" sz="1600" b="1" kern="100" dirty="0">
                <a:solidFill>
                  <a:srgbClr val="000000"/>
                </a:solidFill>
                <a:latin typeface="Times New Roman" panose="02020603050405020304" pitchFamily="18" charset="0"/>
                <a:ea typeface="宋体" panose="02010600030101010101" pitchFamily="2" charset="-122"/>
              </a:rPr>
              <a:t>：</a:t>
            </a:r>
            <a:r>
              <a:rPr lang="en-US" altLang="zh-CN" sz="1600" b="1" kern="100" dirty="0">
                <a:solidFill>
                  <a:srgbClr val="000000"/>
                </a:solidFill>
                <a:latin typeface="Times New Roman" panose="02020603050405020304" pitchFamily="18" charset="0"/>
                <a:ea typeface="宋体" panose="02010600030101010101" pitchFamily="2" charset="-122"/>
              </a:rPr>
              <a:t>(5+8)/5=2.6</a:t>
            </a:r>
            <a:r>
              <a:rPr lang="zh-CN" altLang="zh-CN" sz="1600" b="1" kern="100" dirty="0">
                <a:solidFill>
                  <a:srgbClr val="000000"/>
                </a:solidFill>
                <a:latin typeface="Times New Roman" panose="02020603050405020304" pitchFamily="18" charset="0"/>
                <a:ea typeface="宋体" panose="02010600030101010101" pitchFamily="2" charset="-122"/>
              </a:rPr>
              <a:t>，因此执行</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3</a:t>
            </a:r>
            <a:r>
              <a:rPr lang="zh-CN" altLang="zh-CN" sz="1600" b="1" kern="100" dirty="0">
                <a:solidFill>
                  <a:srgbClr val="000000"/>
                </a:solidFill>
                <a:latin typeface="Times New Roman" panose="02020603050405020304" pitchFamily="18" charset="0"/>
                <a:ea typeface="宋体" panose="02010600030101010101" pitchFamily="2" charset="-122"/>
              </a:rPr>
              <a:t>，最后执行</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5</a:t>
            </a:r>
            <a:r>
              <a:rPr lang="zh-CN" altLang="zh-CN" sz="1600" b="1" kern="100" dirty="0">
                <a:solidFill>
                  <a:srgbClr val="000000"/>
                </a:solidFill>
                <a:latin typeface="Times New Roman" panose="02020603050405020304" pitchFamily="18" charset="0"/>
                <a:ea typeface="宋体" panose="02010600030101010101" pitchFamily="2" charset="-122"/>
              </a:rPr>
              <a:t>。</a:t>
            </a:r>
            <a:endParaRPr lang="en-US" altLang="zh-CN" sz="1600" b="1" kern="100" dirty="0">
              <a:solidFill>
                <a:srgbClr val="00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8476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最高响应比优先调度算法（续）</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70110" y="3288917"/>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262346699"/>
              </p:ext>
            </p:extLst>
          </p:nvPr>
        </p:nvGraphicFramePr>
        <p:xfrm>
          <a:off x="4155140" y="1481970"/>
          <a:ext cx="3018570" cy="2072640"/>
        </p:xfrm>
        <a:graphic>
          <a:graphicData uri="http://schemas.openxmlformats.org/drawingml/2006/table">
            <a:tbl>
              <a:tblPr firstRow="1" firstCol="1" bandRow="1">
                <a:tableStyleId>{5C22544A-7EE6-4342-B048-85BDC9FD1C3A}</a:tableStyleId>
              </a:tblPr>
              <a:tblGrid>
                <a:gridCol w="1006190">
                  <a:extLst>
                    <a:ext uri="{9D8B030D-6E8A-4147-A177-3AD203B41FA5}">
                      <a16:colId xmlns:a16="http://schemas.microsoft.com/office/drawing/2014/main" val="2325623626"/>
                    </a:ext>
                  </a:extLst>
                </a:gridCol>
                <a:gridCol w="1006190">
                  <a:extLst>
                    <a:ext uri="{9D8B030D-6E8A-4147-A177-3AD203B41FA5}">
                      <a16:colId xmlns:a16="http://schemas.microsoft.com/office/drawing/2014/main" val="1373761743"/>
                    </a:ext>
                  </a:extLst>
                </a:gridCol>
                <a:gridCol w="1006190">
                  <a:extLst>
                    <a:ext uri="{9D8B030D-6E8A-4147-A177-3AD203B41FA5}">
                      <a16:colId xmlns:a16="http://schemas.microsoft.com/office/drawing/2014/main" val="814212582"/>
                    </a:ext>
                  </a:extLst>
                </a:gridCol>
              </a:tblGrid>
              <a:tr h="299188">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到达时间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364632587"/>
                  </a:ext>
                </a:extLst>
              </a:tr>
              <a:tr h="160655">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68657735"/>
                  </a:ext>
                </a:extLst>
              </a:tr>
              <a:tr h="160655">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858738663"/>
                  </a:ext>
                </a:extLst>
              </a:tr>
              <a:tr h="160655">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79776968"/>
                  </a:ext>
                </a:extLst>
              </a:tr>
              <a:tr h="160655">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59177702"/>
                  </a:ext>
                </a:extLst>
              </a:tr>
              <a:tr h="153035">
                <a:tc>
                  <a:txBody>
                    <a:bodyPr/>
                    <a:lstStyle/>
                    <a:p>
                      <a:pPr algn="ctr">
                        <a:spcAft>
                          <a:spcPts val="0"/>
                        </a:spcAft>
                      </a:pPr>
                      <a:r>
                        <a:rPr lang="en-US" sz="1600" b="1" kern="100">
                          <a:effectLst/>
                        </a:rPr>
                        <a:t>P5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5</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36620776"/>
                  </a:ext>
                </a:extLst>
              </a:tr>
            </a:tbl>
          </a:graphicData>
        </a:graphic>
      </p:graphicFrame>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4" y="3814777"/>
            <a:ext cx="6603023" cy="903572"/>
          </a:xfrm>
          <a:prstGeom prst="rect">
            <a:avLst/>
          </a:prstGeom>
        </p:spPr>
      </p:pic>
      <p:sp>
        <p:nvSpPr>
          <p:cNvPr id="11" name="矩形 10"/>
          <p:cNvSpPr/>
          <p:nvPr/>
        </p:nvSpPr>
        <p:spPr>
          <a:xfrm>
            <a:off x="452284" y="5102991"/>
            <a:ext cx="7745843" cy="369332"/>
          </a:xfrm>
          <a:prstGeom prst="rect">
            <a:avLst/>
          </a:prstGeom>
        </p:spPr>
        <p:txBody>
          <a:bodyPr wrap="square">
            <a:spAutoFit/>
          </a:bodyPr>
          <a:lstStyle/>
          <a:p>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进程的平均等待时间为：</a:t>
            </a:r>
            <a:r>
              <a:rPr lang="en-US" altLang="zh-CN" b="1" kern="100" dirty="0">
                <a:solidFill>
                  <a:srgbClr val="6C0000"/>
                </a:solidFill>
                <a:latin typeface="Times New Roman" panose="02020603050405020304" pitchFamily="18" charset="0"/>
                <a:ea typeface="宋体" panose="02010600030101010101" pitchFamily="2" charset="-122"/>
              </a:rPr>
              <a:t>(0+(10-1)+(11-2)+(12-3)+(14-4))/5=37/5=7.4ms</a:t>
            </a:r>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solidFill>
                <a:srgbClr val="6C0000"/>
              </a:solidFill>
            </a:endParaRPr>
          </a:p>
        </p:txBody>
      </p:sp>
    </p:spTree>
    <p:extLst>
      <p:ext uri="{BB962C8B-B14F-4D97-AF65-F5344CB8AC3E}">
        <p14:creationId xmlns:p14="http://schemas.microsoft.com/office/powerpoint/2010/main" val="155370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descr="Rectangle: Click to edit Master text styles&#10;Second level&#10;Third level&#10;Fourth level&#10;Fifth level">
            <a:extLst>
              <a:ext uri="{FF2B5EF4-FFF2-40B4-BE49-F238E27FC236}">
                <a16:creationId xmlns:a16="http://schemas.microsoft.com/office/drawing/2014/main" id="{D9676072-0A38-4439-8C64-47777F2FE6CC}"/>
              </a:ext>
            </a:extLst>
          </p:cNvPr>
          <p:cNvSpPr>
            <a:spLocks noGrp="1" noChangeArrowheads="1"/>
          </p:cNvSpPr>
          <p:nvPr>
            <p:ph type="body" idx="1"/>
          </p:nvPr>
        </p:nvSpPr>
        <p:spPr>
          <a:xfrm>
            <a:off x="914400" y="762000"/>
            <a:ext cx="7772400" cy="5486400"/>
          </a:xfrm>
        </p:spPr>
        <p:txBody>
          <a:bodyPr/>
          <a:lstStyle/>
          <a:p>
            <a:pPr>
              <a:buFont typeface="Wingdings" panose="05000000000000000000" pitchFamily="2" charset="2"/>
              <a:buNone/>
            </a:pPr>
            <a:r>
              <a:rPr lang="zh-CN" altLang="en-US" sz="2800">
                <a:latin typeface="楷体_GB2312" pitchFamily="49" charset="-122"/>
              </a:rPr>
              <a:t>要设计一个理想的调度算法是一件十分困难的事</a:t>
            </a:r>
          </a:p>
          <a:p>
            <a:pPr>
              <a:buFont typeface="Wingdings" panose="05000000000000000000" pitchFamily="2" charset="2"/>
              <a:buNone/>
            </a:pPr>
            <a:r>
              <a:rPr lang="zh-CN" altLang="en-US" sz="2800">
                <a:latin typeface="楷体_GB2312" pitchFamily="49" charset="-122"/>
              </a:rPr>
              <a:t>在实际系统中，调度算法往往折衷考虑</a:t>
            </a:r>
          </a:p>
          <a:p>
            <a:pPr>
              <a:buFont typeface="Wingdings" panose="05000000000000000000" pitchFamily="2" charset="2"/>
              <a:buNone/>
            </a:pPr>
            <a:endParaRPr lang="zh-CN" altLang="en-US" sz="2800">
              <a:latin typeface="楷体_GB2312" pitchFamily="49" charset="-122"/>
            </a:endParaRPr>
          </a:p>
          <a:p>
            <a:pPr>
              <a:buFont typeface="Wingdings" panose="05000000000000000000" pitchFamily="2" charset="2"/>
              <a:buNone/>
            </a:pPr>
            <a:r>
              <a:rPr lang="zh-CN" altLang="en-US" sz="2800"/>
              <a:t>设计</a:t>
            </a:r>
            <a:r>
              <a:rPr lang="zh-CN" altLang="en-US" sz="2800">
                <a:latin typeface="楷体_GB2312" pitchFamily="49" charset="-122"/>
              </a:rPr>
              <a:t>调度算法时应考虑的因素：</a:t>
            </a:r>
          </a:p>
          <a:p>
            <a:r>
              <a:rPr lang="zh-CN" altLang="en-US" sz="2800">
                <a:latin typeface="楷体_GB2312" pitchFamily="49" charset="-122"/>
              </a:rPr>
              <a:t>调度算法应与系统设计目标保持一致</a:t>
            </a:r>
          </a:p>
          <a:p>
            <a:pPr>
              <a:buClr>
                <a:srgbClr val="000066"/>
              </a:buClr>
            </a:pPr>
            <a:r>
              <a:rPr lang="zh-CN" altLang="en-US" sz="2800">
                <a:latin typeface="楷体_GB2312" pitchFamily="49" charset="-122"/>
              </a:rPr>
              <a:t>注意系统资源均衡使用</a:t>
            </a:r>
          </a:p>
          <a:p>
            <a:r>
              <a:rPr lang="zh-CN" altLang="en-US" sz="2800">
                <a:latin typeface="楷体_GB2312" pitchFamily="49" charset="-122"/>
              </a:rPr>
              <a:t>保证提交的作业在截止时间内完成</a:t>
            </a:r>
          </a:p>
          <a:p>
            <a:r>
              <a:rPr lang="zh-CN" altLang="en-US" sz="2800">
                <a:latin typeface="楷体_GB2312" pitchFamily="49" charset="-122"/>
              </a:rPr>
              <a:t>设法缩短作业平均周转时间</a:t>
            </a:r>
          </a:p>
          <a:p>
            <a:endParaRPr lang="zh-CN" altLang="en-US" sz="2800">
              <a:latin typeface="楷体_GB2312" pitchFamily="49" charset="-122"/>
            </a:endParaRPr>
          </a:p>
          <a:p>
            <a:pPr>
              <a:buFont typeface="Wingdings" panose="05000000000000000000" pitchFamily="2" charset="2"/>
              <a:buNone/>
            </a:pPr>
            <a:r>
              <a:rPr lang="zh-CN" altLang="en-US" sz="2800"/>
              <a:t>大多数操作系统都采用比较简单的调度算法</a:t>
            </a:r>
            <a:endParaRPr lang="zh-CN" altLang="en-US" sz="2800">
              <a:latin typeface="楷体_GB2312"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轮转调度算法（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RR</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70110" y="3288917"/>
            <a:ext cx="4198585" cy="646331"/>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：假设时间片为</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4ms</a:t>
            </a:r>
          </a:p>
          <a:p>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P1P2P3P1P1P1P1P1</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11" name="矩形 10"/>
          <p:cNvSpPr/>
          <p:nvPr/>
        </p:nvSpPr>
        <p:spPr>
          <a:xfrm>
            <a:off x="772540" y="5600532"/>
            <a:ext cx="7745843" cy="369332"/>
          </a:xfrm>
          <a:prstGeom prst="rect">
            <a:avLst/>
          </a:prstGeom>
        </p:spPr>
        <p:txBody>
          <a:bodyPr wrap="square">
            <a:spAutoFit/>
          </a:bodyPr>
          <a:lstStyle/>
          <a:p>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进程的平均等待时间为：</a:t>
            </a:r>
            <a:r>
              <a:rPr lang="en-US" altLang="zh-CN" b="1" dirty="0"/>
              <a:t>17/3=5.66ms</a:t>
            </a:r>
            <a:endParaRPr lang="zh-CN" altLang="en-US" b="1" dirty="0">
              <a:solidFill>
                <a:srgbClr val="6C0000"/>
              </a:solidFill>
            </a:endParaRPr>
          </a:p>
        </p:txBody>
      </p:sp>
      <p:sp>
        <p:nvSpPr>
          <p:cNvPr id="2" name="矩形 1"/>
          <p:cNvSpPr/>
          <p:nvPr/>
        </p:nvSpPr>
        <p:spPr>
          <a:xfrm>
            <a:off x="452284" y="1552529"/>
            <a:ext cx="8197372" cy="1108830"/>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按就绪队列中进程的顺序依次调度进程运行，每个进程每次运行一个时间片，时间片结束时，正在运行的进程对</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的拥有权被剥夺，状态由运行转为就绪，重新排在就绪队列末尾等待下一次调度，</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被分配给下一个就绪进程。</a:t>
            </a:r>
            <a:endParaRPr lang="zh-CN" altLang="zh-CN" b="1" kern="100" dirty="0">
              <a:latin typeface="华文楷体" panose="02010600040101010101" pitchFamily="2" charset="-122"/>
              <a:ea typeface="华文楷体" panose="0201060004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70817861"/>
              </p:ext>
            </p:extLst>
          </p:nvPr>
        </p:nvGraphicFramePr>
        <p:xfrm>
          <a:off x="5020643" y="2717269"/>
          <a:ext cx="2692774" cy="1394460"/>
        </p:xfrm>
        <a:graphic>
          <a:graphicData uri="http://schemas.openxmlformats.org/drawingml/2006/table">
            <a:tbl>
              <a:tblPr firstRow="1" firstCol="1" bandRow="1">
                <a:tableStyleId>{5C22544A-7EE6-4342-B048-85BDC9FD1C3A}</a:tableStyleId>
              </a:tblPr>
              <a:tblGrid>
                <a:gridCol w="1346387">
                  <a:extLst>
                    <a:ext uri="{9D8B030D-6E8A-4147-A177-3AD203B41FA5}">
                      <a16:colId xmlns:a16="http://schemas.microsoft.com/office/drawing/2014/main" val="3239605696"/>
                    </a:ext>
                  </a:extLst>
                </a:gridCol>
                <a:gridCol w="1346387">
                  <a:extLst>
                    <a:ext uri="{9D8B030D-6E8A-4147-A177-3AD203B41FA5}">
                      <a16:colId xmlns:a16="http://schemas.microsoft.com/office/drawing/2014/main" val="2595158335"/>
                    </a:ext>
                  </a:extLst>
                </a:gridCol>
              </a:tblGrid>
              <a:tr h="0">
                <a:tc>
                  <a:txBody>
                    <a:bodyPr/>
                    <a:lstStyle/>
                    <a:p>
                      <a:pPr algn="ctr">
                        <a:spcAft>
                          <a:spcPts val="0"/>
                        </a:spcAft>
                      </a:pPr>
                      <a:r>
                        <a:rPr lang="zh-CN" sz="1600" u="sng" kern="0">
                          <a:effectLst/>
                        </a:rPr>
                        <a:t>进程</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u="sng" kern="0">
                          <a:effectLst/>
                        </a:rPr>
                        <a:t>执行时间</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938160768"/>
                  </a:ext>
                </a:extLst>
              </a:tr>
              <a:tr h="0">
                <a:tc>
                  <a:txBody>
                    <a:bodyPr/>
                    <a:lstStyle/>
                    <a:p>
                      <a:pPr algn="ctr">
                        <a:spcAft>
                          <a:spcPts val="0"/>
                        </a:spcAft>
                      </a:pPr>
                      <a:r>
                        <a:rPr lang="en-US" sz="1600" kern="0">
                          <a:effectLst/>
                        </a:rPr>
                        <a:t>P</a:t>
                      </a:r>
                      <a:r>
                        <a:rPr lang="en-US" sz="1600" kern="0" baseline="-25000">
                          <a:effectLst/>
                        </a:rPr>
                        <a:t>1</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349113427"/>
                  </a:ext>
                </a:extLst>
              </a:tr>
              <a:tr h="0">
                <a:tc>
                  <a:txBody>
                    <a:bodyPr/>
                    <a:lstStyle/>
                    <a:p>
                      <a:pPr algn="ctr">
                        <a:spcAft>
                          <a:spcPts val="0"/>
                        </a:spcAft>
                      </a:pPr>
                      <a:r>
                        <a:rPr lang="en-US" sz="1600" kern="0">
                          <a:effectLst/>
                        </a:rPr>
                        <a:t>P</a:t>
                      </a:r>
                      <a:r>
                        <a:rPr lang="en-US" sz="1600" kern="0" baseline="-25000">
                          <a:effectLst/>
                        </a:rPr>
                        <a:t>2</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695237588"/>
                  </a:ext>
                </a:extLst>
              </a:tr>
              <a:tr h="0">
                <a:tc>
                  <a:txBody>
                    <a:bodyPr/>
                    <a:lstStyle/>
                    <a:p>
                      <a:pPr algn="ctr">
                        <a:spcAft>
                          <a:spcPts val="0"/>
                        </a:spcAft>
                      </a:pPr>
                      <a:r>
                        <a:rPr lang="en-US" sz="1600" kern="0">
                          <a:effectLst/>
                        </a:rPr>
                        <a:t>P</a:t>
                      </a:r>
                      <a:r>
                        <a:rPr lang="en-US" sz="1600" kern="0" baseline="-2500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dirty="0">
                          <a:effectLst/>
                        </a:rPr>
                        <a:t>3</a:t>
                      </a:r>
                      <a:endParaRPr lang="zh-CN" sz="1600"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198911866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4" y="4352471"/>
            <a:ext cx="7327436" cy="1007319"/>
          </a:xfrm>
          <a:prstGeom prst="rect">
            <a:avLst/>
          </a:prstGeom>
        </p:spPr>
      </p:pic>
    </p:spTree>
    <p:extLst>
      <p:ext uri="{BB962C8B-B14F-4D97-AF65-F5344CB8AC3E}">
        <p14:creationId xmlns:p14="http://schemas.microsoft.com/office/powerpoint/2010/main" val="730099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BDA0B53-614B-43A9-A04B-FAF8C7B61C2D}"/>
              </a:ext>
            </a:extLst>
          </p:cNvPr>
          <p:cNvSpPr>
            <a:spLocks noGrp="1" noChangeArrowheads="1"/>
          </p:cNvSpPr>
          <p:nvPr>
            <p:ph type="title"/>
          </p:nvPr>
        </p:nvSpPr>
        <p:spPr>
          <a:xfrm>
            <a:off x="343950" y="568325"/>
            <a:ext cx="8625426" cy="844550"/>
          </a:xfrm>
        </p:spPr>
        <p:txBody>
          <a:bodyPr>
            <a:normAutofit fontScale="90000"/>
          </a:bodyPr>
          <a:lstStyle/>
          <a:p>
            <a:pPr eaLnBrk="1" hangingPunct="1"/>
            <a:r>
              <a:rPr lang="en-US" altLang="zh-CN" dirty="0"/>
              <a:t>Example of RR with Time Quantum = 20</a:t>
            </a:r>
          </a:p>
        </p:txBody>
      </p:sp>
      <p:sp>
        <p:nvSpPr>
          <p:cNvPr id="68611" name="Rectangle 3" descr="Rectangle: Click to edit Master text styles&#10;Second level&#10;Third level&#10;Fourth level&#10;Fifth level">
            <a:extLst>
              <a:ext uri="{FF2B5EF4-FFF2-40B4-BE49-F238E27FC236}">
                <a16:creationId xmlns:a16="http://schemas.microsoft.com/office/drawing/2014/main" id="{21075C6C-3EF0-47A2-8B7F-406758239116}"/>
              </a:ext>
            </a:extLst>
          </p:cNvPr>
          <p:cNvSpPr>
            <a:spLocks noGrp="1" noChangeArrowheads="1"/>
          </p:cNvSpPr>
          <p:nvPr>
            <p:ph idx="1"/>
          </p:nvPr>
        </p:nvSpPr>
        <p:spPr>
          <a:xfrm>
            <a:off x="711200" y="1511300"/>
            <a:ext cx="7467600" cy="4932363"/>
          </a:xfrm>
        </p:spPr>
        <p:txBody>
          <a:bodyPr/>
          <a:lstStyle/>
          <a:p>
            <a:pPr eaLnBrk="1" hangingPunct="1">
              <a:lnSpc>
                <a:spcPct val="90000"/>
              </a:lnSpc>
              <a:buFont typeface="Monotype Sorts" pitchFamily="2" charset="2"/>
              <a:buNone/>
              <a:tabLst>
                <a:tab pos="2222500" algn="ctr"/>
                <a:tab pos="3997325" algn="ctr"/>
              </a:tabLst>
            </a:pPr>
            <a:r>
              <a:rPr lang="zh-CN" altLang="en-US" sz="2400"/>
              <a:t>		</a:t>
            </a:r>
            <a:r>
              <a:rPr lang="en-US" altLang="zh-CN" sz="2400" u="sng"/>
              <a:t>Process</a:t>
            </a:r>
            <a:r>
              <a:rPr lang="en-US" altLang="zh-CN" sz="2400"/>
              <a:t>	</a:t>
            </a:r>
            <a:r>
              <a:rPr lang="en-US" altLang="zh-CN" sz="2400" u="sng"/>
              <a:t>Burst Time</a:t>
            </a:r>
          </a:p>
          <a:p>
            <a:pPr eaLnBrk="1" hangingPunct="1">
              <a:lnSpc>
                <a:spcPct val="90000"/>
              </a:lnSpc>
              <a:buFont typeface="Monotype Sorts" pitchFamily="2" charset="2"/>
              <a:buNone/>
              <a:tabLst>
                <a:tab pos="2222500" algn="ctr"/>
                <a:tab pos="3997325" algn="ctr"/>
              </a:tabLst>
            </a:pPr>
            <a:r>
              <a:rPr lang="en-US" altLang="zh-CN" sz="2000" i="1"/>
              <a:t>		P</a:t>
            </a:r>
            <a:r>
              <a:rPr lang="en-US" altLang="zh-CN" sz="2000" i="1" baseline="-25000"/>
              <a:t>1	</a:t>
            </a:r>
            <a:r>
              <a:rPr lang="en-US" altLang="zh-CN" sz="2000"/>
              <a:t>53</a:t>
            </a:r>
          </a:p>
          <a:p>
            <a:pPr eaLnBrk="1" hangingPunct="1">
              <a:lnSpc>
                <a:spcPct val="90000"/>
              </a:lnSpc>
              <a:buFont typeface="Monotype Sorts" pitchFamily="2" charset="2"/>
              <a:buNone/>
              <a:tabLst>
                <a:tab pos="2222500" algn="ctr"/>
                <a:tab pos="3997325" algn="ctr"/>
              </a:tabLst>
            </a:pPr>
            <a:r>
              <a:rPr lang="en-US" altLang="zh-CN" sz="2000"/>
              <a:t>		 </a:t>
            </a:r>
            <a:r>
              <a:rPr lang="en-US" altLang="zh-CN" sz="2000" i="1"/>
              <a:t>P</a:t>
            </a:r>
            <a:r>
              <a:rPr lang="en-US" altLang="zh-CN" sz="2000" i="1" baseline="-25000"/>
              <a:t>2	 </a:t>
            </a:r>
            <a:r>
              <a:rPr lang="en-US" altLang="zh-CN" sz="2000"/>
              <a:t>17</a:t>
            </a:r>
          </a:p>
          <a:p>
            <a:pPr eaLnBrk="1" hangingPunct="1">
              <a:lnSpc>
                <a:spcPct val="90000"/>
              </a:lnSpc>
              <a:buFont typeface="Monotype Sorts" pitchFamily="2" charset="2"/>
              <a:buNone/>
              <a:tabLst>
                <a:tab pos="2222500" algn="ctr"/>
                <a:tab pos="3997325" algn="ctr"/>
              </a:tabLst>
            </a:pPr>
            <a:r>
              <a:rPr lang="en-US" altLang="zh-CN" sz="2000"/>
              <a:t>		 </a:t>
            </a:r>
            <a:r>
              <a:rPr lang="en-US" altLang="zh-CN" sz="2000" i="1"/>
              <a:t>P</a:t>
            </a:r>
            <a:r>
              <a:rPr lang="en-US" altLang="zh-CN" sz="2000" i="1" baseline="-25000"/>
              <a:t>3	</a:t>
            </a:r>
            <a:r>
              <a:rPr lang="en-US" altLang="zh-CN" sz="2000"/>
              <a:t>68</a:t>
            </a:r>
          </a:p>
          <a:p>
            <a:pPr eaLnBrk="1" hangingPunct="1">
              <a:lnSpc>
                <a:spcPct val="90000"/>
              </a:lnSpc>
              <a:buFont typeface="Monotype Sorts" pitchFamily="2" charset="2"/>
              <a:buNone/>
              <a:tabLst>
                <a:tab pos="2222500" algn="ctr"/>
                <a:tab pos="3997325" algn="ctr"/>
              </a:tabLst>
            </a:pPr>
            <a:r>
              <a:rPr lang="en-US" altLang="zh-CN" sz="2000"/>
              <a:t>		 </a:t>
            </a:r>
            <a:r>
              <a:rPr lang="en-US" altLang="zh-CN" sz="2000" i="1"/>
              <a:t>P</a:t>
            </a:r>
            <a:r>
              <a:rPr lang="en-US" altLang="zh-CN" sz="2000" i="1" baseline="-25000"/>
              <a:t>4	 </a:t>
            </a:r>
            <a:r>
              <a:rPr lang="en-US" altLang="zh-CN" sz="2000"/>
              <a:t>24</a:t>
            </a:r>
          </a:p>
          <a:p>
            <a:pPr eaLnBrk="1" hangingPunct="1">
              <a:lnSpc>
                <a:spcPct val="90000"/>
              </a:lnSpc>
              <a:buFont typeface="Wingdings" panose="05000000000000000000" pitchFamily="2" charset="2"/>
              <a:buChar char="•"/>
              <a:tabLst>
                <a:tab pos="2222500" algn="ctr"/>
                <a:tab pos="3997325" algn="ctr"/>
              </a:tabLst>
            </a:pPr>
            <a:r>
              <a:rPr lang="en-US" altLang="zh-CN" sz="2400"/>
              <a:t>The Gantt chart is: avg=</a:t>
            </a:r>
            <a:r>
              <a:rPr lang="zh-CN" altLang="en-US" sz="2400"/>
              <a:t>（</a:t>
            </a:r>
            <a:r>
              <a:rPr lang="en-US" altLang="zh-CN" sz="2400"/>
              <a:t>0+20+37+57</a:t>
            </a:r>
            <a:r>
              <a:rPr lang="zh-CN" altLang="en-US" sz="2400"/>
              <a:t>）</a:t>
            </a:r>
            <a:r>
              <a:rPr lang="en-US" altLang="zh-CN" sz="2400"/>
              <a:t>/4</a:t>
            </a:r>
            <a:br>
              <a:rPr lang="en-US" altLang="zh-CN" sz="2400"/>
            </a:br>
            <a:br>
              <a:rPr lang="en-US" altLang="zh-CN" sz="2400"/>
            </a:br>
            <a:br>
              <a:rPr lang="en-US" altLang="zh-CN" sz="2400"/>
            </a:br>
            <a:br>
              <a:rPr lang="en-US" altLang="zh-CN" sz="2400"/>
            </a:br>
            <a:br>
              <a:rPr lang="en-US" altLang="zh-CN" sz="2400"/>
            </a:br>
            <a:endParaRPr lang="en-US" altLang="zh-CN" sz="2400"/>
          </a:p>
          <a:p>
            <a:pPr eaLnBrk="1" hangingPunct="1">
              <a:lnSpc>
                <a:spcPct val="90000"/>
              </a:lnSpc>
              <a:buFont typeface="Wingdings" panose="05000000000000000000" pitchFamily="2" charset="2"/>
              <a:buChar char="•"/>
              <a:tabLst>
                <a:tab pos="2222500" algn="ctr"/>
                <a:tab pos="3997325" algn="ctr"/>
              </a:tabLst>
            </a:pPr>
            <a:r>
              <a:rPr lang="en-US" altLang="zh-CN" sz="2400"/>
              <a:t>Typically, higher average turnaround than SJF, but better </a:t>
            </a:r>
            <a:r>
              <a:rPr lang="en-US" altLang="zh-CN" sz="2400" i="1"/>
              <a:t>response</a:t>
            </a:r>
            <a:endParaRPr lang="en-US" altLang="zh-CN" sz="2400"/>
          </a:p>
        </p:txBody>
      </p:sp>
      <p:grpSp>
        <p:nvGrpSpPr>
          <p:cNvPr id="68612" name="Group 27">
            <a:extLst>
              <a:ext uri="{FF2B5EF4-FFF2-40B4-BE49-F238E27FC236}">
                <a16:creationId xmlns:a16="http://schemas.microsoft.com/office/drawing/2014/main" id="{66080E86-E91F-4B3E-829F-4EC7C35F989D}"/>
              </a:ext>
            </a:extLst>
          </p:cNvPr>
          <p:cNvGrpSpPr>
            <a:grpSpLocks/>
          </p:cNvGrpSpPr>
          <p:nvPr/>
        </p:nvGrpSpPr>
        <p:grpSpPr bwMode="auto">
          <a:xfrm>
            <a:off x="1609725" y="4281488"/>
            <a:ext cx="6051550" cy="976312"/>
            <a:chOff x="1056" y="2640"/>
            <a:chExt cx="3812" cy="615"/>
          </a:xfrm>
        </p:grpSpPr>
        <p:grpSp>
          <p:nvGrpSpPr>
            <p:cNvPr id="68613" name="Group 14">
              <a:extLst>
                <a:ext uri="{FF2B5EF4-FFF2-40B4-BE49-F238E27FC236}">
                  <a16:creationId xmlns:a16="http://schemas.microsoft.com/office/drawing/2014/main" id="{BD27220B-D474-4E5F-A979-BE426B5C3E98}"/>
                </a:ext>
              </a:extLst>
            </p:cNvPr>
            <p:cNvGrpSpPr>
              <a:grpSpLocks/>
            </p:cNvGrpSpPr>
            <p:nvPr/>
          </p:nvGrpSpPr>
          <p:grpSpPr bwMode="auto">
            <a:xfrm>
              <a:off x="1152" y="2640"/>
              <a:ext cx="3552" cy="384"/>
              <a:chOff x="1152" y="2736"/>
              <a:chExt cx="2880" cy="288"/>
            </a:xfrm>
          </p:grpSpPr>
          <p:sp>
            <p:nvSpPr>
              <p:cNvPr id="68625" name="Rectangle 4">
                <a:extLst>
                  <a:ext uri="{FF2B5EF4-FFF2-40B4-BE49-F238E27FC236}">
                    <a16:creationId xmlns:a16="http://schemas.microsoft.com/office/drawing/2014/main" id="{DD875CBC-2710-4A29-A971-1E99D99DCFF8}"/>
                  </a:ext>
                </a:extLst>
              </p:cNvPr>
              <p:cNvSpPr>
                <a:spLocks noChangeArrowheads="1"/>
              </p:cNvSpPr>
              <p:nvPr/>
            </p:nvSpPr>
            <p:spPr bwMode="auto">
              <a:xfrm>
                <a:off x="1152"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1</a:t>
                </a:r>
                <a:endParaRPr lang="en-US" altLang="zh-CN" sz="2400"/>
              </a:p>
            </p:txBody>
          </p:sp>
          <p:sp>
            <p:nvSpPr>
              <p:cNvPr id="68626" name="Rectangle 5">
                <a:extLst>
                  <a:ext uri="{FF2B5EF4-FFF2-40B4-BE49-F238E27FC236}">
                    <a16:creationId xmlns:a16="http://schemas.microsoft.com/office/drawing/2014/main" id="{D18B7D0A-EAC7-49C1-9F68-ED363590E0A7}"/>
                  </a:ext>
                </a:extLst>
              </p:cNvPr>
              <p:cNvSpPr>
                <a:spLocks noChangeArrowheads="1"/>
              </p:cNvSpPr>
              <p:nvPr/>
            </p:nvSpPr>
            <p:spPr bwMode="auto">
              <a:xfrm>
                <a:off x="1440"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2</a:t>
                </a:r>
              </a:p>
            </p:txBody>
          </p:sp>
          <p:sp>
            <p:nvSpPr>
              <p:cNvPr id="68627" name="Rectangle 6">
                <a:extLst>
                  <a:ext uri="{FF2B5EF4-FFF2-40B4-BE49-F238E27FC236}">
                    <a16:creationId xmlns:a16="http://schemas.microsoft.com/office/drawing/2014/main" id="{2D57B2BD-47F5-41F0-AFF2-C40CC31BA6F3}"/>
                  </a:ext>
                </a:extLst>
              </p:cNvPr>
              <p:cNvSpPr>
                <a:spLocks noChangeArrowheads="1"/>
              </p:cNvSpPr>
              <p:nvPr/>
            </p:nvSpPr>
            <p:spPr bwMode="auto">
              <a:xfrm>
                <a:off x="1728"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3</a:t>
                </a:r>
              </a:p>
            </p:txBody>
          </p:sp>
          <p:sp>
            <p:nvSpPr>
              <p:cNvPr id="68628" name="Rectangle 7">
                <a:extLst>
                  <a:ext uri="{FF2B5EF4-FFF2-40B4-BE49-F238E27FC236}">
                    <a16:creationId xmlns:a16="http://schemas.microsoft.com/office/drawing/2014/main" id="{931FCF63-0356-4CFF-A53A-BAB5CD8C68CA}"/>
                  </a:ext>
                </a:extLst>
              </p:cNvPr>
              <p:cNvSpPr>
                <a:spLocks noChangeArrowheads="1"/>
              </p:cNvSpPr>
              <p:nvPr/>
            </p:nvSpPr>
            <p:spPr bwMode="auto">
              <a:xfrm>
                <a:off x="2016"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4</a:t>
                </a:r>
              </a:p>
            </p:txBody>
          </p:sp>
          <p:sp>
            <p:nvSpPr>
              <p:cNvPr id="68629" name="Rectangle 8">
                <a:extLst>
                  <a:ext uri="{FF2B5EF4-FFF2-40B4-BE49-F238E27FC236}">
                    <a16:creationId xmlns:a16="http://schemas.microsoft.com/office/drawing/2014/main" id="{3FEE37A5-CDAD-4954-9C1C-AF6D88354DD2}"/>
                  </a:ext>
                </a:extLst>
              </p:cNvPr>
              <p:cNvSpPr>
                <a:spLocks noChangeArrowheads="1"/>
              </p:cNvSpPr>
              <p:nvPr/>
            </p:nvSpPr>
            <p:spPr bwMode="auto">
              <a:xfrm>
                <a:off x="2304"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1</a:t>
                </a:r>
              </a:p>
            </p:txBody>
          </p:sp>
          <p:sp>
            <p:nvSpPr>
              <p:cNvPr id="68630" name="Rectangle 9">
                <a:extLst>
                  <a:ext uri="{FF2B5EF4-FFF2-40B4-BE49-F238E27FC236}">
                    <a16:creationId xmlns:a16="http://schemas.microsoft.com/office/drawing/2014/main" id="{E1BD0AE8-09FF-41C8-8CDE-9E332ACDD5CF}"/>
                  </a:ext>
                </a:extLst>
              </p:cNvPr>
              <p:cNvSpPr>
                <a:spLocks noChangeArrowheads="1"/>
              </p:cNvSpPr>
              <p:nvPr/>
            </p:nvSpPr>
            <p:spPr bwMode="auto">
              <a:xfrm>
                <a:off x="2592"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3</a:t>
                </a:r>
              </a:p>
            </p:txBody>
          </p:sp>
          <p:sp>
            <p:nvSpPr>
              <p:cNvPr id="68631" name="Rectangle 10">
                <a:extLst>
                  <a:ext uri="{FF2B5EF4-FFF2-40B4-BE49-F238E27FC236}">
                    <a16:creationId xmlns:a16="http://schemas.microsoft.com/office/drawing/2014/main" id="{B499C9F1-9210-4F3C-AE8D-E87F59705F28}"/>
                  </a:ext>
                </a:extLst>
              </p:cNvPr>
              <p:cNvSpPr>
                <a:spLocks noChangeArrowheads="1"/>
              </p:cNvSpPr>
              <p:nvPr/>
            </p:nvSpPr>
            <p:spPr bwMode="auto">
              <a:xfrm>
                <a:off x="2880"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4</a:t>
                </a:r>
              </a:p>
            </p:txBody>
          </p:sp>
          <p:sp>
            <p:nvSpPr>
              <p:cNvPr id="68632" name="Rectangle 11">
                <a:extLst>
                  <a:ext uri="{FF2B5EF4-FFF2-40B4-BE49-F238E27FC236}">
                    <a16:creationId xmlns:a16="http://schemas.microsoft.com/office/drawing/2014/main" id="{344C0E1B-9EF2-431B-8C7F-57A5DF2C0C09}"/>
                  </a:ext>
                </a:extLst>
              </p:cNvPr>
              <p:cNvSpPr>
                <a:spLocks noChangeArrowheads="1"/>
              </p:cNvSpPr>
              <p:nvPr/>
            </p:nvSpPr>
            <p:spPr bwMode="auto">
              <a:xfrm>
                <a:off x="3168"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1</a:t>
                </a:r>
              </a:p>
            </p:txBody>
          </p:sp>
          <p:sp>
            <p:nvSpPr>
              <p:cNvPr id="68633" name="Rectangle 12">
                <a:extLst>
                  <a:ext uri="{FF2B5EF4-FFF2-40B4-BE49-F238E27FC236}">
                    <a16:creationId xmlns:a16="http://schemas.microsoft.com/office/drawing/2014/main" id="{5C7D6DD3-4705-4A7D-B4CA-48147C2D380F}"/>
                  </a:ext>
                </a:extLst>
              </p:cNvPr>
              <p:cNvSpPr>
                <a:spLocks noChangeArrowheads="1"/>
              </p:cNvSpPr>
              <p:nvPr/>
            </p:nvSpPr>
            <p:spPr bwMode="auto">
              <a:xfrm>
                <a:off x="3456"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3</a:t>
                </a:r>
              </a:p>
            </p:txBody>
          </p:sp>
          <p:sp>
            <p:nvSpPr>
              <p:cNvPr id="68634" name="Rectangle 13">
                <a:extLst>
                  <a:ext uri="{FF2B5EF4-FFF2-40B4-BE49-F238E27FC236}">
                    <a16:creationId xmlns:a16="http://schemas.microsoft.com/office/drawing/2014/main" id="{EA1AF465-27DC-470B-89EE-9F6815D5BE25}"/>
                  </a:ext>
                </a:extLst>
              </p:cNvPr>
              <p:cNvSpPr>
                <a:spLocks noChangeArrowheads="1"/>
              </p:cNvSpPr>
              <p:nvPr/>
            </p:nvSpPr>
            <p:spPr bwMode="auto">
              <a:xfrm>
                <a:off x="3744"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3</a:t>
                </a:r>
              </a:p>
            </p:txBody>
          </p:sp>
        </p:grpSp>
        <p:sp>
          <p:nvSpPr>
            <p:cNvPr id="68614" name="Text Box 15">
              <a:extLst>
                <a:ext uri="{FF2B5EF4-FFF2-40B4-BE49-F238E27FC236}">
                  <a16:creationId xmlns:a16="http://schemas.microsoft.com/office/drawing/2014/main" id="{D18BEEAD-4891-4B55-8204-F0042ECE1AB2}"/>
                </a:ext>
              </a:extLst>
            </p:cNvPr>
            <p:cNvSpPr txBox="1">
              <a:spLocks noChangeArrowheads="1"/>
            </p:cNvSpPr>
            <p:nvPr/>
          </p:nvSpPr>
          <p:spPr bwMode="auto">
            <a:xfrm>
              <a:off x="1056" y="3024"/>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sp>
          <p:nvSpPr>
            <p:cNvPr id="68615" name="Text Box 16">
              <a:extLst>
                <a:ext uri="{FF2B5EF4-FFF2-40B4-BE49-F238E27FC236}">
                  <a16:creationId xmlns:a16="http://schemas.microsoft.com/office/drawing/2014/main" id="{D5F308FD-CCAC-4A0D-B3B4-C28F6361849A}"/>
                </a:ext>
              </a:extLst>
            </p:cNvPr>
            <p:cNvSpPr txBox="1">
              <a:spLocks noChangeArrowheads="1"/>
            </p:cNvSpPr>
            <p:nvPr/>
          </p:nvSpPr>
          <p:spPr bwMode="auto">
            <a:xfrm>
              <a:off x="1352"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20</a:t>
              </a:r>
            </a:p>
          </p:txBody>
        </p:sp>
        <p:sp>
          <p:nvSpPr>
            <p:cNvPr id="68616" name="Text Box 17">
              <a:extLst>
                <a:ext uri="{FF2B5EF4-FFF2-40B4-BE49-F238E27FC236}">
                  <a16:creationId xmlns:a16="http://schemas.microsoft.com/office/drawing/2014/main" id="{C90BE8C5-B401-492E-82F6-C9DFB7ACA306}"/>
                </a:ext>
              </a:extLst>
            </p:cNvPr>
            <p:cNvSpPr txBox="1">
              <a:spLocks noChangeArrowheads="1"/>
            </p:cNvSpPr>
            <p:nvPr/>
          </p:nvSpPr>
          <p:spPr bwMode="auto">
            <a:xfrm>
              <a:off x="1688"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37</a:t>
              </a:r>
            </a:p>
          </p:txBody>
        </p:sp>
        <p:sp>
          <p:nvSpPr>
            <p:cNvPr id="68617" name="Text Box 18">
              <a:extLst>
                <a:ext uri="{FF2B5EF4-FFF2-40B4-BE49-F238E27FC236}">
                  <a16:creationId xmlns:a16="http://schemas.microsoft.com/office/drawing/2014/main" id="{3938ACC3-CC81-4788-A409-AA87BCBB87F3}"/>
                </a:ext>
              </a:extLst>
            </p:cNvPr>
            <p:cNvSpPr txBox="1">
              <a:spLocks noChangeArrowheads="1"/>
            </p:cNvSpPr>
            <p:nvPr/>
          </p:nvSpPr>
          <p:spPr bwMode="auto">
            <a:xfrm>
              <a:off x="2068"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57</a:t>
              </a:r>
            </a:p>
          </p:txBody>
        </p:sp>
        <p:sp>
          <p:nvSpPr>
            <p:cNvPr id="68618" name="Text Box 19">
              <a:extLst>
                <a:ext uri="{FF2B5EF4-FFF2-40B4-BE49-F238E27FC236}">
                  <a16:creationId xmlns:a16="http://schemas.microsoft.com/office/drawing/2014/main" id="{D4379C4B-8033-4E2E-9F68-27E04015C100}"/>
                </a:ext>
              </a:extLst>
            </p:cNvPr>
            <p:cNvSpPr txBox="1">
              <a:spLocks noChangeArrowheads="1"/>
            </p:cNvSpPr>
            <p:nvPr/>
          </p:nvSpPr>
          <p:spPr bwMode="auto">
            <a:xfrm>
              <a:off x="2456"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77</a:t>
              </a:r>
            </a:p>
          </p:txBody>
        </p:sp>
        <p:sp>
          <p:nvSpPr>
            <p:cNvPr id="68619" name="Text Box 20">
              <a:extLst>
                <a:ext uri="{FF2B5EF4-FFF2-40B4-BE49-F238E27FC236}">
                  <a16:creationId xmlns:a16="http://schemas.microsoft.com/office/drawing/2014/main" id="{972FC0FC-514E-4756-ACF9-5A6FD4774EE6}"/>
                </a:ext>
              </a:extLst>
            </p:cNvPr>
            <p:cNvSpPr txBox="1">
              <a:spLocks noChangeArrowheads="1"/>
            </p:cNvSpPr>
            <p:nvPr/>
          </p:nvSpPr>
          <p:spPr bwMode="auto">
            <a:xfrm>
              <a:off x="2792"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97</a:t>
              </a:r>
            </a:p>
          </p:txBody>
        </p:sp>
        <p:sp>
          <p:nvSpPr>
            <p:cNvPr id="68620" name="Text Box 21">
              <a:extLst>
                <a:ext uri="{FF2B5EF4-FFF2-40B4-BE49-F238E27FC236}">
                  <a16:creationId xmlns:a16="http://schemas.microsoft.com/office/drawing/2014/main" id="{81541E51-322A-4E9C-A602-47BBDFD21C5C}"/>
                </a:ext>
              </a:extLst>
            </p:cNvPr>
            <p:cNvSpPr txBox="1">
              <a:spLocks noChangeArrowheads="1"/>
            </p:cNvSpPr>
            <p:nvPr/>
          </p:nvSpPr>
          <p:spPr bwMode="auto">
            <a:xfrm>
              <a:off x="3088"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117</a:t>
              </a:r>
            </a:p>
          </p:txBody>
        </p:sp>
        <p:sp>
          <p:nvSpPr>
            <p:cNvPr id="68621" name="Text Box 22">
              <a:extLst>
                <a:ext uri="{FF2B5EF4-FFF2-40B4-BE49-F238E27FC236}">
                  <a16:creationId xmlns:a16="http://schemas.microsoft.com/office/drawing/2014/main" id="{07A89A34-8022-4E2C-8AA3-CE2ADA758DF3}"/>
                </a:ext>
              </a:extLst>
            </p:cNvPr>
            <p:cNvSpPr txBox="1">
              <a:spLocks noChangeArrowheads="1"/>
            </p:cNvSpPr>
            <p:nvPr/>
          </p:nvSpPr>
          <p:spPr bwMode="auto">
            <a:xfrm>
              <a:off x="3472"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121</a:t>
              </a:r>
            </a:p>
          </p:txBody>
        </p:sp>
        <p:sp>
          <p:nvSpPr>
            <p:cNvPr id="68622" name="Text Box 24">
              <a:extLst>
                <a:ext uri="{FF2B5EF4-FFF2-40B4-BE49-F238E27FC236}">
                  <a16:creationId xmlns:a16="http://schemas.microsoft.com/office/drawing/2014/main" id="{092ADA54-100E-4CCD-9019-D636FB233570}"/>
                </a:ext>
              </a:extLst>
            </p:cNvPr>
            <p:cNvSpPr txBox="1">
              <a:spLocks noChangeArrowheads="1"/>
            </p:cNvSpPr>
            <p:nvPr/>
          </p:nvSpPr>
          <p:spPr bwMode="auto">
            <a:xfrm>
              <a:off x="3808"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134</a:t>
              </a:r>
            </a:p>
          </p:txBody>
        </p:sp>
        <p:sp>
          <p:nvSpPr>
            <p:cNvPr id="68623" name="Text Box 25">
              <a:extLst>
                <a:ext uri="{FF2B5EF4-FFF2-40B4-BE49-F238E27FC236}">
                  <a16:creationId xmlns:a16="http://schemas.microsoft.com/office/drawing/2014/main" id="{8F7C27EB-73EC-460A-B27E-4571448A3F54}"/>
                </a:ext>
              </a:extLst>
            </p:cNvPr>
            <p:cNvSpPr txBox="1">
              <a:spLocks noChangeArrowheads="1"/>
            </p:cNvSpPr>
            <p:nvPr/>
          </p:nvSpPr>
          <p:spPr bwMode="auto">
            <a:xfrm>
              <a:off x="4176"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154</a:t>
              </a:r>
            </a:p>
          </p:txBody>
        </p:sp>
        <p:sp>
          <p:nvSpPr>
            <p:cNvPr id="68624" name="Text Box 26">
              <a:extLst>
                <a:ext uri="{FF2B5EF4-FFF2-40B4-BE49-F238E27FC236}">
                  <a16:creationId xmlns:a16="http://schemas.microsoft.com/office/drawing/2014/main" id="{63417C1A-19AA-4A22-82F1-F96AA37612E8}"/>
                </a:ext>
              </a:extLst>
            </p:cNvPr>
            <p:cNvSpPr txBox="1">
              <a:spLocks noChangeArrowheads="1"/>
            </p:cNvSpPr>
            <p:nvPr/>
          </p:nvSpPr>
          <p:spPr bwMode="auto">
            <a:xfrm>
              <a:off x="4512"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162</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FEA55B3-3C07-492B-BFC9-B67B281632A3}"/>
              </a:ext>
            </a:extLst>
          </p:cNvPr>
          <p:cNvSpPr>
            <a:spLocks noGrp="1" noChangeArrowheads="1"/>
          </p:cNvSpPr>
          <p:nvPr>
            <p:ph type="title"/>
          </p:nvPr>
        </p:nvSpPr>
        <p:spPr/>
        <p:txBody>
          <a:bodyPr/>
          <a:lstStyle/>
          <a:p>
            <a:pPr eaLnBrk="1" hangingPunct="1"/>
            <a:r>
              <a:rPr lang="en-US" altLang="zh-CN"/>
              <a:t>Round Robin (RR)</a:t>
            </a:r>
            <a:endParaRPr lang="zh-CN" altLang="en-US"/>
          </a:p>
        </p:txBody>
      </p:sp>
      <p:sp>
        <p:nvSpPr>
          <p:cNvPr id="70659" name="Rectangle 3" descr="Rectangle: Click to edit Master text styles&#10;Second level&#10;Third level&#10;Fourth level&#10;Fifth level">
            <a:extLst>
              <a:ext uri="{FF2B5EF4-FFF2-40B4-BE49-F238E27FC236}">
                <a16:creationId xmlns:a16="http://schemas.microsoft.com/office/drawing/2014/main" id="{16199C45-B079-441B-ACC6-077486368D37}"/>
              </a:ext>
            </a:extLst>
          </p:cNvPr>
          <p:cNvSpPr>
            <a:spLocks noGrp="1" noChangeArrowheads="1"/>
          </p:cNvSpPr>
          <p:nvPr>
            <p:ph idx="1"/>
          </p:nvPr>
        </p:nvSpPr>
        <p:spPr/>
        <p:txBody>
          <a:bodyPr/>
          <a:lstStyle/>
          <a:p>
            <a:pPr eaLnBrk="1" hangingPunct="1"/>
            <a:r>
              <a:rPr lang="en-US" altLang="zh-CN" sz="3600"/>
              <a:t>Performance</a:t>
            </a:r>
          </a:p>
          <a:p>
            <a:pPr lvl="1" eaLnBrk="1" hangingPunct="1"/>
            <a:r>
              <a:rPr lang="en-US" altLang="zh-CN" sz="3600" i="1"/>
              <a:t>q</a:t>
            </a:r>
            <a:r>
              <a:rPr lang="en-US" altLang="zh-CN" sz="3600"/>
              <a:t> large </a:t>
            </a:r>
            <a:r>
              <a:rPr lang="en-US" altLang="zh-CN" sz="3600">
                <a:sym typeface="Symbol" panose="05050102010706020507" pitchFamily="18" charset="2"/>
              </a:rPr>
              <a:t> FIFO</a:t>
            </a:r>
          </a:p>
          <a:p>
            <a:pPr lvl="1" eaLnBrk="1" hangingPunct="1"/>
            <a:r>
              <a:rPr lang="en-US" altLang="zh-CN" sz="3600" i="1">
                <a:sym typeface="Symbol" panose="05050102010706020507" pitchFamily="18" charset="2"/>
              </a:rPr>
              <a:t>q </a:t>
            </a:r>
            <a:r>
              <a:rPr lang="en-US" altLang="zh-CN" sz="3600">
                <a:sym typeface="Symbol" panose="05050102010706020507" pitchFamily="18" charset="2"/>
              </a:rPr>
              <a:t>small  </a:t>
            </a:r>
            <a:r>
              <a:rPr lang="en-US" altLang="zh-CN" sz="3600" i="1">
                <a:sym typeface="Symbol" panose="05050102010706020507" pitchFamily="18" charset="2"/>
              </a:rPr>
              <a:t>q </a:t>
            </a:r>
            <a:r>
              <a:rPr lang="en-US" altLang="zh-CN" sz="3600">
                <a:sym typeface="Symbol" panose="05050102010706020507" pitchFamily="18" charset="2"/>
              </a:rPr>
              <a:t>must be large with respect to context switch, otherwise overhead is too high</a:t>
            </a:r>
            <a:endParaRPr lang="zh-CN" altLang="en-US" sz="3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946542"/>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多级反馈轮转调度算法</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665552" y="1007664"/>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452284" y="1422209"/>
            <a:ext cx="8197372" cy="1200329"/>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多级反馈轮转调度算法是对简单轮转算法的改进，它将就绪的进程放入不同优先级的就绪队列中，每个就绪队列按</a:t>
            </a:r>
            <a:r>
              <a:rPr lang="en-US" altLang="zh-CN" b="1" dirty="0">
                <a:latin typeface="华文楷体" panose="02010600040101010101" pitchFamily="2" charset="-122"/>
                <a:ea typeface="华文楷体" panose="02010600040101010101" pitchFamily="2" charset="-122"/>
              </a:rPr>
              <a:t>FCFS</a:t>
            </a:r>
            <a:r>
              <a:rPr lang="zh-CN" altLang="zh-CN" b="1" dirty="0">
                <a:latin typeface="华文楷体" panose="02010600040101010101" pitchFamily="2" charset="-122"/>
                <a:ea typeface="华文楷体" panose="02010600040101010101" pitchFamily="2" charset="-122"/>
              </a:rPr>
              <a:t>机制进行调度，调度程序首先调度具有高优先级的就绪队列中的进程，只有当较高优先级就绪队列为空时，才转向调度较低优先级就绪队列中的进程。</a:t>
            </a:r>
          </a:p>
        </p:txBody>
      </p:sp>
      <p:pic>
        <p:nvPicPr>
          <p:cNvPr id="7" name="图片 6"/>
          <p:cNvPicPr>
            <a:picLocks noChangeAspect="1"/>
          </p:cNvPicPr>
          <p:nvPr/>
        </p:nvPicPr>
        <p:blipFill>
          <a:blip r:embed="rId2"/>
          <a:stretch>
            <a:fillRect/>
          </a:stretch>
        </p:blipFill>
        <p:spPr>
          <a:xfrm>
            <a:off x="1123696" y="2589886"/>
            <a:ext cx="6285632" cy="4174241"/>
          </a:xfrm>
          <a:prstGeom prst="rect">
            <a:avLst/>
          </a:prstGeom>
        </p:spPr>
      </p:pic>
    </p:spTree>
    <p:extLst>
      <p:ext uri="{BB962C8B-B14F-4D97-AF65-F5344CB8AC3E}">
        <p14:creationId xmlns:p14="http://schemas.microsoft.com/office/powerpoint/2010/main" val="3700548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2">
            <a:extLst>
              <a:ext uri="{FF2B5EF4-FFF2-40B4-BE49-F238E27FC236}">
                <a16:creationId xmlns:a16="http://schemas.microsoft.com/office/drawing/2014/main" id="{887544D0-FDC5-4357-A4E1-7CBA7E36D6A8}"/>
              </a:ext>
            </a:extLst>
          </p:cNvPr>
          <p:cNvSpPr txBox="1">
            <a:spLocks noChangeArrowheads="1"/>
          </p:cNvSpPr>
          <p:nvPr/>
        </p:nvSpPr>
        <p:spPr bwMode="auto">
          <a:xfrm>
            <a:off x="2743200" y="6248400"/>
            <a:ext cx="3765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多级反馈队列调度算法 </a:t>
            </a:r>
          </a:p>
        </p:txBody>
      </p:sp>
      <p:graphicFrame>
        <p:nvGraphicFramePr>
          <p:cNvPr id="8194" name="Object 2">
            <a:extLst>
              <a:ext uri="{FF2B5EF4-FFF2-40B4-BE49-F238E27FC236}">
                <a16:creationId xmlns:a16="http://schemas.microsoft.com/office/drawing/2014/main" id="{471EE1B6-8AC2-4FC8-95A1-59277735AFB8}"/>
              </a:ext>
            </a:extLst>
          </p:cNvPr>
          <p:cNvGraphicFramePr>
            <a:graphicFrameLocks noChangeAspect="1"/>
          </p:cNvGraphicFramePr>
          <p:nvPr/>
        </p:nvGraphicFramePr>
        <p:xfrm>
          <a:off x="762000" y="304800"/>
          <a:ext cx="7772400" cy="5711825"/>
        </p:xfrm>
        <a:graphic>
          <a:graphicData uri="http://schemas.openxmlformats.org/presentationml/2006/ole">
            <mc:AlternateContent xmlns:mc="http://schemas.openxmlformats.org/markup-compatibility/2006">
              <mc:Choice xmlns:v="urn:schemas-microsoft-com:vml" Requires="v">
                <p:oleObj spid="_x0000_s3079" name="Visio" r:id="rId3" imgW="2444040" imgH="1797480" progId="Visio.Drawing.11">
                  <p:embed/>
                </p:oleObj>
              </mc:Choice>
              <mc:Fallback>
                <p:oleObj name="Visio" r:id="rId3" imgW="2444040" imgH="1797480" progId="Visio.Drawing.11">
                  <p:embed/>
                  <p:pic>
                    <p:nvPicPr>
                      <p:cNvPr id="8194" name="Object 2">
                        <a:extLst>
                          <a:ext uri="{FF2B5EF4-FFF2-40B4-BE49-F238E27FC236}">
                            <a16:creationId xmlns:a16="http://schemas.microsoft.com/office/drawing/2014/main" id="{471EE1B6-8AC2-4FC8-95A1-59277735A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4800"/>
                        <a:ext cx="7772400" cy="571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3742B480-7F45-4ACC-AA4D-3BEF1F062832}"/>
              </a:ext>
            </a:extLst>
          </p:cNvPr>
          <p:cNvSpPr>
            <a:spLocks noGrp="1" noChangeArrowheads="1"/>
          </p:cNvSpPr>
          <p:nvPr>
            <p:ph type="title"/>
          </p:nvPr>
        </p:nvSpPr>
        <p:spPr>
          <a:xfrm>
            <a:off x="635000" y="481013"/>
            <a:ext cx="6580188" cy="728662"/>
          </a:xfrm>
        </p:spPr>
        <p:txBody>
          <a:bodyPr/>
          <a:lstStyle/>
          <a:p>
            <a:r>
              <a:rPr lang="zh-CN" altLang="en-US" sz="3200" dirty="0"/>
              <a:t>作业调度算法应用例子</a:t>
            </a:r>
          </a:p>
        </p:txBody>
      </p:sp>
      <p:sp>
        <p:nvSpPr>
          <p:cNvPr id="47106" name="Rectangle 3" descr="Rectangle: Click to edit Master text styles&#10;Second level&#10;Third level&#10;Fourth level&#10;Fifth level">
            <a:extLst>
              <a:ext uri="{FF2B5EF4-FFF2-40B4-BE49-F238E27FC236}">
                <a16:creationId xmlns:a16="http://schemas.microsoft.com/office/drawing/2014/main" id="{53EF9674-5C76-4589-93CB-AE04CB597ED6}"/>
              </a:ext>
            </a:extLst>
          </p:cNvPr>
          <p:cNvSpPr>
            <a:spLocks noGrp="1" noChangeArrowheads="1"/>
          </p:cNvSpPr>
          <p:nvPr>
            <p:ph type="body" idx="1"/>
          </p:nvPr>
        </p:nvSpPr>
        <p:spPr>
          <a:xfrm>
            <a:off x="1012825" y="1905000"/>
            <a:ext cx="7389813" cy="3438525"/>
          </a:xfrm>
        </p:spPr>
        <p:txBody>
          <a:bodyPr/>
          <a:lstStyle/>
          <a:p>
            <a:r>
              <a:rPr lang="zh-CN" altLang="en-US" sz="2800"/>
              <a:t>假设在单道批处理环境下有四个作业，已知它们进入系统的时间、估计运行时间</a:t>
            </a:r>
          </a:p>
          <a:p>
            <a:pPr>
              <a:buFont typeface="Wingdings" panose="05000000000000000000" pitchFamily="2" charset="2"/>
              <a:buNone/>
            </a:pPr>
            <a:endParaRPr lang="zh-CN" altLang="en-US" sz="2800"/>
          </a:p>
          <a:p>
            <a:pPr>
              <a:buFont typeface="Wingdings" panose="05000000000000000000" pitchFamily="2" charset="2"/>
              <a:buNone/>
            </a:pPr>
            <a:r>
              <a:rPr lang="zh-CN" altLang="en-US" sz="2800"/>
              <a:t>    应用先来先服务、最短作业优先和最高响应比优先作业调度算法，分别计算出作业的平均周转时间和带权的平均周转时间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1026">
            <a:extLst>
              <a:ext uri="{FF2B5EF4-FFF2-40B4-BE49-F238E27FC236}">
                <a16:creationId xmlns:a16="http://schemas.microsoft.com/office/drawing/2014/main" id="{D1A0F75C-3A58-4058-A963-70BA83145968}"/>
              </a:ext>
            </a:extLst>
          </p:cNvPr>
          <p:cNvSpPr>
            <a:spLocks noGrp="1" noChangeArrowheads="1"/>
          </p:cNvSpPr>
          <p:nvPr>
            <p:ph type="title"/>
          </p:nvPr>
        </p:nvSpPr>
        <p:spPr>
          <a:xfrm>
            <a:off x="304800" y="533400"/>
            <a:ext cx="7793038" cy="503238"/>
          </a:xfrm>
        </p:spPr>
        <p:txBody>
          <a:bodyPr rtlCol="0">
            <a:normAutofit fontScale="90000"/>
          </a:bodyPr>
          <a:lstStyle/>
          <a:p>
            <a:pPr fontAlgn="auto">
              <a:spcAft>
                <a:spcPts val="0"/>
              </a:spcAft>
              <a:defRPr/>
            </a:pPr>
            <a:endParaRPr lang="zh-CN" altLang="en-US" sz="3600"/>
          </a:p>
        </p:txBody>
      </p:sp>
      <p:graphicFrame>
        <p:nvGraphicFramePr>
          <p:cNvPr id="4098" name="Object 2">
            <a:extLst>
              <a:ext uri="{FF2B5EF4-FFF2-40B4-BE49-F238E27FC236}">
                <a16:creationId xmlns:a16="http://schemas.microsoft.com/office/drawing/2014/main" id="{D9F025C3-9120-4086-9B63-82E2F0A11C28}"/>
              </a:ext>
            </a:extLst>
          </p:cNvPr>
          <p:cNvGraphicFramePr>
            <a:graphicFrameLocks noChangeAspect="1"/>
          </p:cNvGraphicFramePr>
          <p:nvPr>
            <p:extLst>
              <p:ext uri="{D42A27DB-BD31-4B8C-83A1-F6EECF244321}">
                <p14:modId xmlns:p14="http://schemas.microsoft.com/office/powerpoint/2010/main" val="4269276038"/>
              </p:ext>
            </p:extLst>
          </p:nvPr>
        </p:nvGraphicFramePr>
        <p:xfrm>
          <a:off x="0" y="1371600"/>
          <a:ext cx="9060110" cy="4114800"/>
        </p:xfrm>
        <a:graphic>
          <a:graphicData uri="http://schemas.openxmlformats.org/presentationml/2006/ole">
            <mc:AlternateContent xmlns:mc="http://schemas.openxmlformats.org/markup-compatibility/2006">
              <mc:Choice xmlns:v="urn:schemas-microsoft-com:vml" Requires="v">
                <p:oleObj spid="_x0000_s4103" name="位图图像" r:id="rId3" imgW="7676190" imgH="2980952" progId="PBrush">
                  <p:embed/>
                </p:oleObj>
              </mc:Choice>
              <mc:Fallback>
                <p:oleObj name="位图图像" r:id="rId3" imgW="7676190" imgH="2980952" progId="PBrush">
                  <p:embed/>
                  <p:pic>
                    <p:nvPicPr>
                      <p:cNvPr id="4098" name="Object 2">
                        <a:extLst>
                          <a:ext uri="{FF2B5EF4-FFF2-40B4-BE49-F238E27FC236}">
                            <a16:creationId xmlns:a16="http://schemas.microsoft.com/office/drawing/2014/main" id="{D9F025C3-9120-4086-9B63-82E2F0A11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060110" cy="4114800"/>
                      </a:xfrm>
                      <a:prstGeom prst="rect">
                        <a:avLst/>
                      </a:prstGeom>
                      <a:noFill/>
                      <a:ln>
                        <a:noFill/>
                      </a:ln>
                      <a:effec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6ECF5A8B-630E-4FE7-8D62-F3083973995F}"/>
              </a:ext>
            </a:extLst>
          </p:cNvPr>
          <p:cNvSpPr>
            <a:spLocks noGrp="1" noChangeArrowheads="1"/>
          </p:cNvSpPr>
          <p:nvPr>
            <p:ph type="title"/>
          </p:nvPr>
        </p:nvSpPr>
        <p:spPr>
          <a:xfrm>
            <a:off x="304800" y="533400"/>
            <a:ext cx="7793038" cy="503238"/>
          </a:xfrm>
        </p:spPr>
        <p:txBody>
          <a:bodyPr rtlCol="0">
            <a:normAutofit fontScale="90000"/>
          </a:bodyPr>
          <a:lstStyle/>
          <a:p>
            <a:pPr fontAlgn="auto">
              <a:spcAft>
                <a:spcPts val="0"/>
              </a:spcAft>
              <a:defRPr/>
            </a:pPr>
            <a:r>
              <a:rPr lang="zh-CN" altLang="en-US" sz="3600"/>
              <a:t>先来先服务调度算法计算结果</a:t>
            </a:r>
          </a:p>
        </p:txBody>
      </p:sp>
      <p:graphicFrame>
        <p:nvGraphicFramePr>
          <p:cNvPr id="5122" name="Object 2">
            <a:extLst>
              <a:ext uri="{FF2B5EF4-FFF2-40B4-BE49-F238E27FC236}">
                <a16:creationId xmlns:a16="http://schemas.microsoft.com/office/drawing/2014/main" id="{82063AC8-0342-4257-96F5-1FA0659CC36E}"/>
              </a:ext>
            </a:extLst>
          </p:cNvPr>
          <p:cNvGraphicFramePr>
            <a:graphicFrameLocks noChangeAspect="1"/>
          </p:cNvGraphicFramePr>
          <p:nvPr/>
        </p:nvGraphicFramePr>
        <p:xfrm>
          <a:off x="0" y="1557338"/>
          <a:ext cx="9144000" cy="3810000"/>
        </p:xfrm>
        <a:graphic>
          <a:graphicData uri="http://schemas.openxmlformats.org/presentationml/2006/ole">
            <mc:AlternateContent xmlns:mc="http://schemas.openxmlformats.org/markup-compatibility/2006">
              <mc:Choice xmlns:v="urn:schemas-microsoft-com:vml" Requires="v">
                <p:oleObj spid="_x0000_s5127" name="文档" r:id="rId3" imgW="5652000" imgH="1967760" progId="Word.Document.8">
                  <p:embed/>
                </p:oleObj>
              </mc:Choice>
              <mc:Fallback>
                <p:oleObj name="文档" r:id="rId3" imgW="5652000" imgH="1967760" progId="Word.Document.8">
                  <p:embed/>
                  <p:pic>
                    <p:nvPicPr>
                      <p:cNvPr id="5122" name="Object 2">
                        <a:extLst>
                          <a:ext uri="{FF2B5EF4-FFF2-40B4-BE49-F238E27FC236}">
                            <a16:creationId xmlns:a16="http://schemas.microsoft.com/office/drawing/2014/main" id="{82063AC8-0342-4257-96F5-1FA0659CC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57338"/>
                        <a:ext cx="9144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A2F763A7-CA69-41BA-8D00-2616F8AC1E8D}"/>
              </a:ext>
            </a:extLst>
          </p:cNvPr>
          <p:cNvSpPr>
            <a:spLocks noGrp="1" noChangeArrowheads="1"/>
          </p:cNvSpPr>
          <p:nvPr>
            <p:ph type="title"/>
          </p:nvPr>
        </p:nvSpPr>
        <p:spPr>
          <a:xfrm>
            <a:off x="228600" y="304800"/>
            <a:ext cx="8458200" cy="685800"/>
          </a:xfrm>
        </p:spPr>
        <p:txBody>
          <a:bodyPr/>
          <a:lstStyle/>
          <a:p>
            <a:r>
              <a:rPr lang="zh-CN" altLang="en-US" sz="3600"/>
              <a:t>最短作业优先作业算法计算结果</a:t>
            </a:r>
          </a:p>
        </p:txBody>
      </p:sp>
      <p:graphicFrame>
        <p:nvGraphicFramePr>
          <p:cNvPr id="6146" name="Object 2">
            <a:extLst>
              <a:ext uri="{FF2B5EF4-FFF2-40B4-BE49-F238E27FC236}">
                <a16:creationId xmlns:a16="http://schemas.microsoft.com/office/drawing/2014/main" id="{DEAF376A-2F64-4A2F-9E46-C1683486F487}"/>
              </a:ext>
            </a:extLst>
          </p:cNvPr>
          <p:cNvGraphicFramePr>
            <a:graphicFrameLocks noChangeAspect="1"/>
          </p:cNvGraphicFramePr>
          <p:nvPr/>
        </p:nvGraphicFramePr>
        <p:xfrm>
          <a:off x="0" y="1484313"/>
          <a:ext cx="9144000" cy="3733800"/>
        </p:xfrm>
        <a:graphic>
          <a:graphicData uri="http://schemas.openxmlformats.org/presentationml/2006/ole">
            <mc:AlternateContent xmlns:mc="http://schemas.openxmlformats.org/markup-compatibility/2006">
              <mc:Choice xmlns:v="urn:schemas-microsoft-com:vml" Requires="v">
                <p:oleObj spid="_x0000_s6151" name="文档" r:id="rId3" imgW="5652000" imgH="1967760" progId="Word.Document.8">
                  <p:embed/>
                </p:oleObj>
              </mc:Choice>
              <mc:Fallback>
                <p:oleObj name="文档" r:id="rId3" imgW="5652000" imgH="1967760" progId="Word.Document.8">
                  <p:embed/>
                  <p:pic>
                    <p:nvPicPr>
                      <p:cNvPr id="6146" name="Object 2">
                        <a:extLst>
                          <a:ext uri="{FF2B5EF4-FFF2-40B4-BE49-F238E27FC236}">
                            <a16:creationId xmlns:a16="http://schemas.microsoft.com/office/drawing/2014/main" id="{DEAF376A-2F64-4A2F-9E46-C1683486F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4313"/>
                        <a:ext cx="9144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A4A4D90F-055C-4BC5-9534-582DB82779DD}"/>
              </a:ext>
            </a:extLst>
          </p:cNvPr>
          <p:cNvSpPr>
            <a:spLocks noGrp="1" noChangeArrowheads="1"/>
          </p:cNvSpPr>
          <p:nvPr>
            <p:ph type="title"/>
          </p:nvPr>
        </p:nvSpPr>
        <p:spPr>
          <a:xfrm>
            <a:off x="304800" y="228600"/>
            <a:ext cx="8458200" cy="762000"/>
          </a:xfrm>
        </p:spPr>
        <p:txBody>
          <a:bodyPr/>
          <a:lstStyle/>
          <a:p>
            <a:r>
              <a:rPr lang="zh-CN" altLang="en-US" sz="3600"/>
              <a:t>最高响应比优先作业算法计算结果</a:t>
            </a:r>
          </a:p>
        </p:txBody>
      </p:sp>
      <p:graphicFrame>
        <p:nvGraphicFramePr>
          <p:cNvPr id="7170" name="Object 2">
            <a:extLst>
              <a:ext uri="{FF2B5EF4-FFF2-40B4-BE49-F238E27FC236}">
                <a16:creationId xmlns:a16="http://schemas.microsoft.com/office/drawing/2014/main" id="{C72E5895-6F1E-4CCD-A346-FFFF419A63F4}"/>
              </a:ext>
            </a:extLst>
          </p:cNvPr>
          <p:cNvGraphicFramePr>
            <a:graphicFrameLocks noChangeAspect="1"/>
          </p:cNvGraphicFramePr>
          <p:nvPr/>
        </p:nvGraphicFramePr>
        <p:xfrm>
          <a:off x="304800" y="1295400"/>
          <a:ext cx="8458200" cy="4572000"/>
        </p:xfrm>
        <a:graphic>
          <a:graphicData uri="http://schemas.openxmlformats.org/presentationml/2006/ole">
            <mc:AlternateContent xmlns:mc="http://schemas.openxmlformats.org/markup-compatibility/2006">
              <mc:Choice xmlns:v="urn:schemas-microsoft-com:vml" Requires="v">
                <p:oleObj spid="_x0000_s7175" name="位图图像" r:id="rId3" imgW="7695238" imgH="2905531" progId="PBrush">
                  <p:embed/>
                </p:oleObj>
              </mc:Choice>
              <mc:Fallback>
                <p:oleObj name="位图图像" r:id="rId3" imgW="7695238" imgH="2905531" progId="PBrush">
                  <p:embed/>
                  <p:pic>
                    <p:nvPicPr>
                      <p:cNvPr id="7170" name="Object 2">
                        <a:extLst>
                          <a:ext uri="{FF2B5EF4-FFF2-40B4-BE49-F238E27FC236}">
                            <a16:creationId xmlns:a16="http://schemas.microsoft.com/office/drawing/2014/main" id="{C72E5895-6F1E-4CCD-A346-FFFF419A6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8458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a:extLst>
              <a:ext uri="{FF2B5EF4-FFF2-40B4-BE49-F238E27FC236}">
                <a16:creationId xmlns:a16="http://schemas.microsoft.com/office/drawing/2014/main" id="{52084DE6-0002-45EF-B211-5D5D1684AA5C}"/>
              </a:ext>
            </a:extLst>
          </p:cNvPr>
          <p:cNvSpPr>
            <a:spLocks noGrp="1" noChangeArrowheads="1"/>
          </p:cNvSpPr>
          <p:nvPr>
            <p:ph type="body" idx="1"/>
          </p:nvPr>
        </p:nvSpPr>
        <p:spPr>
          <a:xfrm>
            <a:off x="381000" y="1143000"/>
            <a:ext cx="8078788" cy="5167313"/>
          </a:xfrm>
        </p:spPr>
        <p:txBody>
          <a:bodyPr>
            <a:normAutofit fontScale="77500" lnSpcReduction="20000"/>
          </a:bodyPr>
          <a:lstStyle/>
          <a:p>
            <a:pPr>
              <a:lnSpc>
                <a:spcPct val="150000"/>
              </a:lnSpc>
              <a:buFont typeface="Wingdings" panose="05000000000000000000" pitchFamily="2" charset="2"/>
              <a:buNone/>
            </a:pPr>
            <a:r>
              <a:rPr lang="zh-CN" altLang="en-US" dirty="0">
                <a:solidFill>
                  <a:srgbClr val="FF0369"/>
                </a:solidFill>
                <a:latin typeface="宋体" panose="02010600030101010101" pitchFamily="2" charset="-122"/>
              </a:rPr>
              <a:t>作业平均周转时间</a:t>
            </a:r>
          </a:p>
          <a:p>
            <a:pPr>
              <a:lnSpc>
                <a:spcPct val="150000"/>
              </a:lnSpc>
              <a:buFont typeface="Wingdings" panose="05000000000000000000" pitchFamily="2" charset="2"/>
              <a:buNone/>
            </a:pPr>
            <a:r>
              <a:rPr lang="zh-CN" altLang="en-US" dirty="0">
                <a:latin typeface="楷体_GB2312" pitchFamily="49" charset="-122"/>
              </a:rPr>
              <a:t>假定某一作业进入</a:t>
            </a:r>
            <a:r>
              <a:rPr lang="zh-CN" altLang="en-US" dirty="0">
                <a:latin typeface="Times New Roman" panose="02020603050405020304" pitchFamily="18" charset="0"/>
              </a:rPr>
              <a:t>“</a:t>
            </a:r>
            <a:r>
              <a:rPr lang="zh-CN" altLang="en-US" dirty="0">
                <a:latin typeface="楷体_GB2312" pitchFamily="49" charset="-122"/>
              </a:rPr>
              <a:t>输入井</a:t>
            </a:r>
            <a:r>
              <a:rPr lang="zh-CN" altLang="en-US" dirty="0">
                <a:latin typeface="Times New Roman" panose="02020603050405020304" pitchFamily="18" charset="0"/>
              </a:rPr>
              <a:t>”</a:t>
            </a:r>
            <a:r>
              <a:rPr lang="zh-CN" altLang="en-US" dirty="0">
                <a:latin typeface="楷体_GB2312" pitchFamily="49" charset="-122"/>
              </a:rPr>
              <a:t>的时间为</a:t>
            </a:r>
            <a:r>
              <a:rPr lang="en-US" altLang="zh-CN" dirty="0">
                <a:latin typeface="楷体_GB2312" pitchFamily="49" charset="-122"/>
              </a:rPr>
              <a:t>Si，    </a:t>
            </a:r>
            <a:r>
              <a:rPr lang="zh-CN" altLang="en-US" dirty="0">
                <a:latin typeface="楷体_GB2312" pitchFamily="49" charset="-122"/>
              </a:rPr>
              <a:t>它被选中执行，运行结束时的时间为</a:t>
            </a:r>
            <a:r>
              <a:rPr lang="en-US" altLang="zh-CN" dirty="0" err="1">
                <a:latin typeface="楷体_GB2312" pitchFamily="49" charset="-122"/>
              </a:rPr>
              <a:t>Ei</a:t>
            </a:r>
            <a:endParaRPr lang="zh-CN" altLang="en-US" dirty="0">
              <a:latin typeface="楷体_GB2312" pitchFamily="49" charset="-122"/>
            </a:endParaRPr>
          </a:p>
          <a:p>
            <a:pPr>
              <a:lnSpc>
                <a:spcPct val="150000"/>
              </a:lnSpc>
              <a:buFont typeface="Wingdings" panose="05000000000000000000" pitchFamily="2" charset="2"/>
              <a:buNone/>
            </a:pPr>
            <a:r>
              <a:rPr lang="zh-CN" altLang="en-US" dirty="0">
                <a:solidFill>
                  <a:srgbClr val="FF0369"/>
                </a:solidFill>
                <a:latin typeface="楷体_GB2312" pitchFamily="49" charset="-122"/>
              </a:rPr>
              <a:t>周转时间</a:t>
            </a:r>
            <a:r>
              <a:rPr lang="zh-CN" altLang="en-US" dirty="0">
                <a:latin typeface="楷体_GB2312" pitchFamily="49" charset="-122"/>
              </a:rPr>
              <a:t>为</a:t>
            </a:r>
            <a:r>
              <a:rPr lang="en-US" altLang="zh-CN" dirty="0" err="1">
                <a:latin typeface="楷体_GB2312" pitchFamily="49" charset="-122"/>
              </a:rPr>
              <a:t>Ti</a:t>
            </a:r>
            <a:r>
              <a:rPr lang="en-US" altLang="zh-CN" dirty="0">
                <a:latin typeface="楷体_GB2312" pitchFamily="49" charset="-122"/>
              </a:rPr>
              <a:t> ＝</a:t>
            </a:r>
            <a:r>
              <a:rPr lang="en-US" altLang="zh-CN" dirty="0" err="1">
                <a:latin typeface="楷体_GB2312" pitchFamily="49" charset="-122"/>
              </a:rPr>
              <a:t>Ei</a:t>
            </a:r>
            <a:r>
              <a:rPr lang="en-US" altLang="zh-CN" dirty="0">
                <a:latin typeface="楷体_GB2312" pitchFamily="49" charset="-122"/>
              </a:rPr>
              <a:t> </a:t>
            </a:r>
            <a:r>
              <a:rPr lang="en-US" altLang="zh-CN" dirty="0">
                <a:latin typeface="Times New Roman" panose="02020603050405020304" pitchFamily="18" charset="0"/>
              </a:rPr>
              <a:t>–</a:t>
            </a:r>
            <a:r>
              <a:rPr lang="en-US" altLang="zh-CN" dirty="0">
                <a:latin typeface="楷体_GB2312" pitchFamily="49" charset="-122"/>
              </a:rPr>
              <a:t> Si</a:t>
            </a:r>
          </a:p>
          <a:p>
            <a:pPr>
              <a:lnSpc>
                <a:spcPct val="150000"/>
              </a:lnSpc>
              <a:buFont typeface="Wingdings" panose="05000000000000000000" pitchFamily="2" charset="2"/>
              <a:buNone/>
            </a:pPr>
            <a:r>
              <a:rPr lang="zh-CN" altLang="en-US" dirty="0">
                <a:latin typeface="楷体_GB2312" pitchFamily="49" charset="-122"/>
              </a:rPr>
              <a:t>则作业平均周转时间为：</a:t>
            </a:r>
          </a:p>
          <a:p>
            <a:pPr>
              <a:lnSpc>
                <a:spcPct val="150000"/>
              </a:lnSpc>
              <a:buFont typeface="Wingdings" panose="05000000000000000000" pitchFamily="2" charset="2"/>
              <a:buNone/>
            </a:pPr>
            <a:endParaRPr lang="zh-CN" altLang="en-US" dirty="0">
              <a:latin typeface="楷体_GB2312" pitchFamily="49" charset="-122"/>
            </a:endParaRPr>
          </a:p>
          <a:p>
            <a:pPr>
              <a:lnSpc>
                <a:spcPct val="150000"/>
              </a:lnSpc>
              <a:buFont typeface="Wingdings" panose="05000000000000000000" pitchFamily="2" charset="2"/>
              <a:buNone/>
            </a:pPr>
            <a:r>
              <a:rPr lang="zh-CN" altLang="en-US" dirty="0">
                <a:latin typeface="楷体_GB2312" pitchFamily="49" charset="-122"/>
              </a:rPr>
              <a:t>     </a:t>
            </a:r>
            <a:r>
              <a:rPr lang="en-US" altLang="zh-CN" dirty="0">
                <a:latin typeface="楷体_GB2312" pitchFamily="49" charset="-122"/>
              </a:rPr>
              <a:t>T＝（    ）×</a:t>
            </a:r>
          </a:p>
          <a:p>
            <a:pPr>
              <a:lnSpc>
                <a:spcPct val="150000"/>
              </a:lnSpc>
              <a:buFont typeface="Wingdings" panose="05000000000000000000" pitchFamily="2" charset="2"/>
              <a:buNone/>
            </a:pPr>
            <a:r>
              <a:rPr lang="en-US" altLang="zh-CN" dirty="0">
                <a:latin typeface="楷体_GB2312" pitchFamily="49" charset="-122"/>
              </a:rPr>
              <a:t>   </a:t>
            </a:r>
          </a:p>
          <a:p>
            <a:pPr>
              <a:lnSpc>
                <a:spcPct val="150000"/>
              </a:lnSpc>
              <a:buFont typeface="Wingdings" panose="05000000000000000000" pitchFamily="2" charset="2"/>
              <a:buNone/>
            </a:pPr>
            <a:r>
              <a:rPr lang="en-US" altLang="zh-CN" dirty="0">
                <a:latin typeface="楷体_GB2312" pitchFamily="49" charset="-122"/>
              </a:rPr>
              <a:t>     n</a:t>
            </a:r>
            <a:r>
              <a:rPr lang="zh-CN" altLang="en-US" dirty="0">
                <a:latin typeface="楷体_GB2312" pitchFamily="49" charset="-122"/>
              </a:rPr>
              <a:t>为作业数</a:t>
            </a:r>
          </a:p>
        </p:txBody>
      </p:sp>
      <p:graphicFrame>
        <p:nvGraphicFramePr>
          <p:cNvPr id="2050" name="Object 2">
            <a:extLst>
              <a:ext uri="{FF2B5EF4-FFF2-40B4-BE49-F238E27FC236}">
                <a16:creationId xmlns:a16="http://schemas.microsoft.com/office/drawing/2014/main" id="{EBC75CFD-AB18-44B9-81BC-F0EA61804FFA}"/>
              </a:ext>
            </a:extLst>
          </p:cNvPr>
          <p:cNvGraphicFramePr>
            <a:graphicFrameLocks noChangeAspect="1"/>
          </p:cNvGraphicFramePr>
          <p:nvPr>
            <p:extLst>
              <p:ext uri="{D42A27DB-BD31-4B8C-83A1-F6EECF244321}">
                <p14:modId xmlns:p14="http://schemas.microsoft.com/office/powerpoint/2010/main" val="534920034"/>
              </p:ext>
            </p:extLst>
          </p:nvPr>
        </p:nvGraphicFramePr>
        <p:xfrm>
          <a:off x="2502091" y="4129881"/>
          <a:ext cx="849313" cy="1066800"/>
        </p:xfrm>
        <a:graphic>
          <a:graphicData uri="http://schemas.openxmlformats.org/presentationml/2006/ole">
            <mc:AlternateContent xmlns:mc="http://schemas.openxmlformats.org/markup-compatibility/2006">
              <mc:Choice xmlns:v="urn:schemas-microsoft-com:vml" Requires="v">
                <p:oleObj spid="_x0000_s1036" r:id="rId3" imgW="343440" imgH="431640" progId="Equation.3">
                  <p:embed/>
                </p:oleObj>
              </mc:Choice>
              <mc:Fallback>
                <p:oleObj r:id="rId3" imgW="343440" imgH="431640" progId="Equation.3">
                  <p:embed/>
                  <p:pic>
                    <p:nvPicPr>
                      <p:cNvPr id="2050" name="Object 2">
                        <a:extLst>
                          <a:ext uri="{FF2B5EF4-FFF2-40B4-BE49-F238E27FC236}">
                            <a16:creationId xmlns:a16="http://schemas.microsoft.com/office/drawing/2014/main" id="{EBC75CFD-AB18-44B9-81BC-F0EA61804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2091" y="4129881"/>
                        <a:ext cx="8493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a:extLst>
              <a:ext uri="{FF2B5EF4-FFF2-40B4-BE49-F238E27FC236}">
                <a16:creationId xmlns:a16="http://schemas.microsoft.com/office/drawing/2014/main" id="{851A5163-2575-4826-9553-4B7688636237}"/>
              </a:ext>
            </a:extLst>
          </p:cNvPr>
          <p:cNvGraphicFramePr>
            <a:graphicFrameLocks noChangeAspect="1"/>
          </p:cNvGraphicFramePr>
          <p:nvPr>
            <p:extLst>
              <p:ext uri="{D42A27DB-BD31-4B8C-83A1-F6EECF244321}">
                <p14:modId xmlns:p14="http://schemas.microsoft.com/office/powerpoint/2010/main" val="3368561953"/>
              </p:ext>
            </p:extLst>
          </p:nvPr>
        </p:nvGraphicFramePr>
        <p:xfrm>
          <a:off x="1608939" y="4260056"/>
          <a:ext cx="533400" cy="806450"/>
        </p:xfrm>
        <a:graphic>
          <a:graphicData uri="http://schemas.openxmlformats.org/presentationml/2006/ole">
            <mc:AlternateContent xmlns:mc="http://schemas.openxmlformats.org/markup-compatibility/2006">
              <mc:Choice xmlns:v="urn:schemas-microsoft-com:vml" Requires="v">
                <p:oleObj spid="_x0000_s1037" r:id="rId5" imgW="143640" imgH="393840" progId="Equation.3">
                  <p:embed/>
                </p:oleObj>
              </mc:Choice>
              <mc:Fallback>
                <p:oleObj r:id="rId5" imgW="143640" imgH="393840" progId="Equation.3">
                  <p:embed/>
                  <p:pic>
                    <p:nvPicPr>
                      <p:cNvPr id="2051" name="Object 3">
                        <a:extLst>
                          <a:ext uri="{FF2B5EF4-FFF2-40B4-BE49-F238E27FC236}">
                            <a16:creationId xmlns:a16="http://schemas.microsoft.com/office/drawing/2014/main" id="{851A5163-2575-4826-9553-4B76886362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8939" y="4260056"/>
                        <a:ext cx="5334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04" name="Rectangle 8">
            <a:extLst>
              <a:ext uri="{FF2B5EF4-FFF2-40B4-BE49-F238E27FC236}">
                <a16:creationId xmlns:a16="http://schemas.microsoft.com/office/drawing/2014/main" id="{9BC01A26-71DC-495B-9A5C-7D09248CF581}"/>
              </a:ext>
            </a:extLst>
          </p:cNvPr>
          <p:cNvSpPr>
            <a:spLocks noGrp="1" noChangeArrowheads="1"/>
          </p:cNvSpPr>
          <p:nvPr>
            <p:ph type="title"/>
          </p:nvPr>
        </p:nvSpPr>
        <p:spPr>
          <a:xfrm>
            <a:off x="304800" y="457200"/>
            <a:ext cx="7793038" cy="623888"/>
          </a:xfrm>
        </p:spPr>
        <p:txBody>
          <a:bodyPr lIns="92075" tIns="46038" rIns="92075" bIns="46038" rtlCol="0">
            <a:normAutofit fontScale="90000"/>
          </a:bodyPr>
          <a:lstStyle/>
          <a:p>
            <a:pPr fontAlgn="auto">
              <a:spcAft>
                <a:spcPts val="0"/>
              </a:spcAft>
              <a:defRPr/>
            </a:pPr>
            <a:r>
              <a:rPr lang="zh-CN" altLang="en-US" sz="4000" dirty="0"/>
              <a:t>调度算法性能的衡量</a:t>
            </a:r>
            <a:endParaRPr lang="en-US" altLang="zh-CN"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CA06C46E-207C-4EEE-8F95-B0F4B245C1C0}"/>
              </a:ext>
            </a:extLst>
          </p:cNvPr>
          <p:cNvSpPr>
            <a:spLocks noGrp="1"/>
          </p:cNvSpPr>
          <p:nvPr>
            <p:ph type="body" idx="1"/>
          </p:nvPr>
        </p:nvSpPr>
        <p:spPr>
          <a:xfrm>
            <a:off x="838200" y="1066800"/>
            <a:ext cx="7772400" cy="4114800"/>
          </a:xfrm>
        </p:spPr>
        <p:txBody>
          <a:bodyPr/>
          <a:lstStyle/>
          <a:p>
            <a:pPr algn="just">
              <a:buFont typeface="Arial" panose="020B0604020202020204" pitchFamily="34" charset="0"/>
              <a:buNone/>
            </a:pPr>
            <a:r>
              <a:rPr lang="en-US" altLang="zh-CN" b="1" dirty="0">
                <a:solidFill>
                  <a:schemeClr val="accent2"/>
                </a:solidFill>
                <a:latin typeface="楷体_GB2312" pitchFamily="49" charset="-122"/>
                <a:ea typeface="楷体_GB2312" pitchFamily="49" charset="-122"/>
              </a:rPr>
              <a:t>【</a:t>
            </a:r>
            <a:r>
              <a:rPr lang="zh-CN" altLang="en-US" b="1" dirty="0">
                <a:solidFill>
                  <a:schemeClr val="accent2"/>
                </a:solidFill>
                <a:latin typeface="楷体_GB2312" pitchFamily="49" charset="-122"/>
                <a:ea typeface="楷体_GB2312" pitchFamily="49" charset="-122"/>
              </a:rPr>
              <a:t>思考</a:t>
            </a:r>
            <a:r>
              <a:rPr lang="en-US" altLang="zh-CN" b="1" dirty="0">
                <a:solidFill>
                  <a:schemeClr val="accent2"/>
                </a:solidFill>
                <a:latin typeface="楷体_GB2312" pitchFamily="49" charset="-122"/>
                <a:ea typeface="楷体_GB2312" pitchFamily="49" charset="-122"/>
              </a:rPr>
              <a:t>】</a:t>
            </a:r>
            <a:endParaRPr lang="zh-CN" altLang="en-US" b="1" dirty="0">
              <a:latin typeface="楷体_GB2312" pitchFamily="49" charset="-122"/>
              <a:ea typeface="楷体_GB2312" pitchFamily="49" charset="-122"/>
            </a:endParaRPr>
          </a:p>
          <a:p>
            <a:pPr algn="just">
              <a:buFont typeface="Arial" panose="020B0604020202020204" pitchFamily="34" charset="0"/>
              <a:buNone/>
            </a:pPr>
            <a:endParaRPr lang="zh-CN" altLang="en-US" b="1" dirty="0">
              <a:latin typeface="楷体_GB2312" pitchFamily="49" charset="-122"/>
              <a:ea typeface="楷体_GB2312" pitchFamily="49" charset="-122"/>
            </a:endParaRPr>
          </a:p>
          <a:p>
            <a:pPr algn="just">
              <a:buFont typeface="Arial" panose="020B0604020202020204" pitchFamily="34" charset="0"/>
              <a:buNone/>
            </a:pPr>
            <a:r>
              <a:rPr lang="zh-CN" altLang="en-US" b="1" dirty="0">
                <a:latin typeface="楷体_GB2312" pitchFamily="49" charset="-122"/>
                <a:ea typeface="楷体_GB2312" pitchFamily="49" charset="-122"/>
              </a:rPr>
              <a:t>      有一个分时系统，允许10个终端用户同时工作，时间片长度为100</a:t>
            </a:r>
            <a:r>
              <a:rPr lang="en-US" altLang="zh-CN" b="1" dirty="0" err="1">
                <a:latin typeface="楷体_GB2312" pitchFamily="49" charset="-122"/>
                <a:ea typeface="楷体_GB2312" pitchFamily="49" charset="-122"/>
              </a:rPr>
              <a:t>ms</a:t>
            </a:r>
            <a:r>
              <a:rPr lang="en-US" altLang="zh-CN" b="1" dirty="0">
                <a:latin typeface="楷体_GB2312" pitchFamily="49" charset="-122"/>
                <a:ea typeface="楷体_GB2312" pitchFamily="49" charset="-122"/>
              </a:rPr>
              <a:t>。</a:t>
            </a:r>
            <a:r>
              <a:rPr lang="zh-CN" altLang="en-US" b="1" dirty="0">
                <a:solidFill>
                  <a:srgbClr val="FF0000"/>
                </a:solidFill>
                <a:latin typeface="楷体_GB2312" pitchFamily="49" charset="-122"/>
                <a:ea typeface="楷体_GB2312" pitchFamily="49" charset="-122"/>
              </a:rPr>
              <a:t>如对用户的每一个请求，</a:t>
            </a:r>
            <a:r>
              <a:rPr lang="en-US" altLang="zh-CN" b="1" dirty="0">
                <a:solidFill>
                  <a:srgbClr val="FF0000"/>
                </a:solidFill>
                <a:latin typeface="楷体_GB2312" pitchFamily="49" charset="-122"/>
                <a:ea typeface="楷体_GB2312" pitchFamily="49" charset="-122"/>
              </a:rPr>
              <a:t>CPU</a:t>
            </a:r>
            <a:r>
              <a:rPr lang="zh-CN" altLang="en-US" b="1" dirty="0">
                <a:solidFill>
                  <a:srgbClr val="FF0000"/>
                </a:solidFill>
                <a:latin typeface="楷体_GB2312" pitchFamily="49" charset="-122"/>
                <a:ea typeface="楷体_GB2312" pitchFamily="49" charset="-122"/>
              </a:rPr>
              <a:t>将耗费300</a:t>
            </a:r>
            <a:r>
              <a:rPr lang="en-US" altLang="zh-CN" b="1" dirty="0" err="1">
                <a:solidFill>
                  <a:srgbClr val="FF0000"/>
                </a:solidFill>
                <a:latin typeface="楷体_GB2312" pitchFamily="49" charset="-122"/>
                <a:ea typeface="楷体_GB2312" pitchFamily="49" charset="-122"/>
              </a:rPr>
              <a:t>ms</a:t>
            </a:r>
            <a:r>
              <a:rPr lang="zh-CN" altLang="en-US" b="1" dirty="0">
                <a:solidFill>
                  <a:srgbClr val="FF0000"/>
                </a:solidFill>
                <a:latin typeface="楷体_GB2312" pitchFamily="49" charset="-122"/>
                <a:ea typeface="楷体_GB2312" pitchFamily="49" charset="-122"/>
              </a:rPr>
              <a:t>的时间进行处理，作出回答。</a:t>
            </a:r>
            <a:r>
              <a:rPr lang="zh-CN" altLang="en-US" b="1" dirty="0">
                <a:latin typeface="楷体_GB2312" pitchFamily="49" charset="-122"/>
                <a:ea typeface="楷体_GB2312" pitchFamily="49" charset="-122"/>
              </a:rPr>
              <a:t>试问终端用户提出两次请求的时间间隔最少多少？</a:t>
            </a:r>
          </a:p>
          <a:p>
            <a:pPr algn="just">
              <a:buFont typeface="Arial" panose="020B0604020202020204" pitchFamily="34" charset="0"/>
              <a:buNone/>
            </a:pPr>
            <a:endParaRPr lang="zh-CN" altLang="en-US" b="1" dirty="0">
              <a:solidFill>
                <a:schemeClr val="accent2"/>
              </a:solidFill>
              <a:latin typeface="楷体_GB2312" pitchFamily="49" charset="-122"/>
              <a:ea typeface="楷体_GB2312"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2670737C-FB3D-4ABE-9E98-E6DE49F1A8A1}"/>
              </a:ext>
            </a:extLst>
          </p:cNvPr>
          <p:cNvSpPr>
            <a:spLocks noGrp="1"/>
          </p:cNvSpPr>
          <p:nvPr>
            <p:ph type="body" idx="1"/>
          </p:nvPr>
        </p:nvSpPr>
        <p:spPr>
          <a:xfrm>
            <a:off x="609600" y="533400"/>
            <a:ext cx="7772400" cy="1905000"/>
          </a:xfrm>
        </p:spPr>
        <p:txBody>
          <a:bodyPr>
            <a:normAutofit fontScale="85000" lnSpcReduction="10000"/>
          </a:bodyPr>
          <a:lstStyle/>
          <a:p>
            <a:pPr algn="just">
              <a:lnSpc>
                <a:spcPct val="90000"/>
              </a:lnSpc>
              <a:buFont typeface="Arial" panose="020B0604020202020204" pitchFamily="34" charset="0"/>
              <a:buNone/>
            </a:pPr>
            <a:r>
              <a:rPr lang="zh-CN" altLang="en-US" sz="2400" b="1" dirty="0">
                <a:solidFill>
                  <a:srgbClr val="CC0066"/>
                </a:solidFill>
                <a:latin typeface="楷体_GB2312" pitchFamily="49" charset="-122"/>
                <a:ea typeface="楷体_GB2312" pitchFamily="49" charset="-122"/>
              </a:rPr>
              <a:t> </a:t>
            </a:r>
            <a:r>
              <a:rPr lang="en-US" altLang="zh-CN" sz="2400" b="1" dirty="0">
                <a:solidFill>
                  <a:srgbClr val="CC0066"/>
                </a:solidFill>
                <a:latin typeface="楷体_GB2312" pitchFamily="49" charset="-122"/>
                <a:ea typeface="楷体_GB2312" pitchFamily="49" charset="-122"/>
              </a:rPr>
              <a:t>【</a:t>
            </a:r>
            <a:r>
              <a:rPr lang="zh-CN" altLang="en-US" sz="2400" b="1" dirty="0">
                <a:solidFill>
                  <a:srgbClr val="CC0066"/>
                </a:solidFill>
                <a:latin typeface="楷体_GB2312" pitchFamily="49" charset="-122"/>
                <a:ea typeface="楷体_GB2312" pitchFamily="49" charset="-122"/>
              </a:rPr>
              <a:t>思考</a:t>
            </a:r>
            <a:r>
              <a:rPr lang="en-US" altLang="zh-CN" sz="2400" b="1" dirty="0">
                <a:solidFill>
                  <a:srgbClr val="CC0066"/>
                </a:solidFill>
                <a:latin typeface="楷体_GB2312" pitchFamily="49" charset="-122"/>
                <a:ea typeface="楷体_GB2312" pitchFamily="49" charset="-122"/>
              </a:rPr>
              <a:t>】</a:t>
            </a:r>
            <a:endParaRPr lang="zh-CN" altLang="en-US" sz="2400" b="1" dirty="0">
              <a:solidFill>
                <a:srgbClr val="CC0066"/>
              </a:solidFill>
              <a:latin typeface="楷体_GB2312" pitchFamily="49" charset="-122"/>
              <a:ea typeface="楷体_GB2312" pitchFamily="49" charset="-122"/>
            </a:endParaRPr>
          </a:p>
          <a:p>
            <a:pPr algn="just">
              <a:lnSpc>
                <a:spcPct val="110000"/>
              </a:lnSpc>
              <a:buFont typeface="Arial" panose="020B0604020202020204" pitchFamily="34" charset="0"/>
              <a:buNone/>
            </a:pPr>
            <a:r>
              <a:rPr lang="zh-CN" altLang="en-US" sz="2400" b="1" dirty="0">
                <a:solidFill>
                  <a:srgbClr val="CC0066"/>
                </a:solidFill>
                <a:latin typeface="楷体_GB2312" pitchFamily="49" charset="-122"/>
                <a:ea typeface="楷体_GB2312" pitchFamily="49" charset="-122"/>
              </a:rPr>
              <a:t>    </a:t>
            </a:r>
            <a:r>
              <a:rPr lang="zh-CN" altLang="en-US" sz="2400" dirty="0">
                <a:latin typeface="黑体" panose="02010609060101010101" pitchFamily="49" charset="-122"/>
                <a:ea typeface="黑体" panose="02010609060101010101" pitchFamily="49" charset="-122"/>
              </a:rPr>
              <a:t>在多道程序设计系统中，有5个作业，采用先来先服务的作业调度算法和进程调度算法，内存中可供5个作业使用的空间为100</a:t>
            </a:r>
            <a:r>
              <a:rPr lang="en-US" altLang="zh-CN" sz="2400" dirty="0">
                <a:latin typeface="黑体" panose="02010609060101010101" pitchFamily="49" charset="-122"/>
                <a:ea typeface="黑体" panose="02010609060101010101" pitchFamily="49" charset="-122"/>
              </a:rPr>
              <a:t>KB，</a:t>
            </a:r>
            <a:r>
              <a:rPr lang="zh-CN" altLang="en-US" sz="2400" dirty="0">
                <a:latin typeface="黑体" panose="02010609060101010101" pitchFamily="49" charset="-122"/>
                <a:ea typeface="黑体" panose="02010609060101010101" pitchFamily="49" charset="-122"/>
              </a:rPr>
              <a:t>在需要时按照顺序分配，作业进入系统后，不能在内存中移动。试求每个作业的周转时间和它们的平均周转时间</a:t>
            </a:r>
            <a:r>
              <a:rPr lang="zh-CN" altLang="en-US" sz="2400" dirty="0">
                <a:latin typeface="楷体_GB2312" pitchFamily="49" charset="-122"/>
                <a:ea typeface="楷体_GB2312" pitchFamily="49" charset="-122"/>
              </a:rPr>
              <a:t>。</a:t>
            </a:r>
          </a:p>
        </p:txBody>
      </p:sp>
      <p:grpSp>
        <p:nvGrpSpPr>
          <p:cNvPr id="92163" name="Group 3">
            <a:extLst>
              <a:ext uri="{FF2B5EF4-FFF2-40B4-BE49-F238E27FC236}">
                <a16:creationId xmlns:a16="http://schemas.microsoft.com/office/drawing/2014/main" id="{3E89DF21-CACD-4718-ABD3-8487FDC717AF}"/>
              </a:ext>
            </a:extLst>
          </p:cNvPr>
          <p:cNvGrpSpPr>
            <a:grpSpLocks/>
          </p:cNvGrpSpPr>
          <p:nvPr/>
        </p:nvGrpSpPr>
        <p:grpSpPr bwMode="auto">
          <a:xfrm>
            <a:off x="838200" y="2892425"/>
            <a:ext cx="7772400" cy="3200400"/>
            <a:chOff x="-3" y="-3"/>
            <a:chExt cx="3565" cy="2310"/>
          </a:xfrm>
        </p:grpSpPr>
        <p:grpSp>
          <p:nvGrpSpPr>
            <p:cNvPr id="92164" name="Group 4">
              <a:extLst>
                <a:ext uri="{FF2B5EF4-FFF2-40B4-BE49-F238E27FC236}">
                  <a16:creationId xmlns:a16="http://schemas.microsoft.com/office/drawing/2014/main" id="{91DB78E0-8ACA-4201-8312-EFE68CABFC46}"/>
                </a:ext>
              </a:extLst>
            </p:cNvPr>
            <p:cNvGrpSpPr>
              <a:grpSpLocks/>
            </p:cNvGrpSpPr>
            <p:nvPr/>
          </p:nvGrpSpPr>
          <p:grpSpPr bwMode="auto">
            <a:xfrm>
              <a:off x="0" y="0"/>
              <a:ext cx="3559" cy="2304"/>
              <a:chOff x="0" y="0"/>
              <a:chExt cx="3559" cy="2304"/>
            </a:xfrm>
          </p:grpSpPr>
          <p:grpSp>
            <p:nvGrpSpPr>
              <p:cNvPr id="92165" name="Group 5">
                <a:extLst>
                  <a:ext uri="{FF2B5EF4-FFF2-40B4-BE49-F238E27FC236}">
                    <a16:creationId xmlns:a16="http://schemas.microsoft.com/office/drawing/2014/main" id="{BE7C142C-E25F-4BDB-AFC0-A4FE2F7220AB}"/>
                  </a:ext>
                </a:extLst>
              </p:cNvPr>
              <p:cNvGrpSpPr>
                <a:grpSpLocks/>
              </p:cNvGrpSpPr>
              <p:nvPr/>
            </p:nvGrpSpPr>
            <p:grpSpPr bwMode="auto">
              <a:xfrm>
                <a:off x="0" y="0"/>
                <a:ext cx="889" cy="384"/>
                <a:chOff x="0" y="0"/>
                <a:chExt cx="889" cy="384"/>
              </a:xfrm>
            </p:grpSpPr>
            <p:sp>
              <p:nvSpPr>
                <p:cNvPr id="92166" name="Rectangle 6">
                  <a:extLst>
                    <a:ext uri="{FF2B5EF4-FFF2-40B4-BE49-F238E27FC236}">
                      <a16:creationId xmlns:a16="http://schemas.microsoft.com/office/drawing/2014/main" id="{DF627359-1CEA-41CC-83A8-7F70BFDC4855}"/>
                    </a:ext>
                  </a:extLst>
                </p:cNvPr>
                <p:cNvSpPr>
                  <a:spLocks noChangeArrowheads="1"/>
                </p:cNvSpPr>
                <p:nvPr/>
              </p:nvSpPr>
              <p:spPr bwMode="auto">
                <a:xfrm>
                  <a:off x="43" y="0"/>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dirty="0">
                      <a:solidFill>
                        <a:schemeClr val="accent2"/>
                      </a:solidFill>
                      <a:latin typeface="楷体_GB2312" pitchFamily="49" charset="-122"/>
                      <a:ea typeface="楷体_GB2312" pitchFamily="49" charset="-122"/>
                    </a:rPr>
                    <a:t>  作业</a:t>
                  </a:r>
                </a:p>
                <a:p>
                  <a:pPr algn="just" eaLnBrk="0" hangingPunct="0"/>
                  <a:endParaRPr kumimoji="1" lang="zh-CN" altLang="en-US" sz="1400" b="1" dirty="0">
                    <a:solidFill>
                      <a:schemeClr val="accent2"/>
                    </a:solidFill>
                    <a:latin typeface="楷体_GB2312" pitchFamily="49" charset="-122"/>
                    <a:ea typeface="楷体_GB2312" pitchFamily="49" charset="-122"/>
                  </a:endParaRPr>
                </a:p>
              </p:txBody>
            </p:sp>
            <p:sp>
              <p:nvSpPr>
                <p:cNvPr id="92167" name="Rectangle 7">
                  <a:extLst>
                    <a:ext uri="{FF2B5EF4-FFF2-40B4-BE49-F238E27FC236}">
                      <a16:creationId xmlns:a16="http://schemas.microsoft.com/office/drawing/2014/main" id="{05635BE9-CC62-483A-978F-2FAD46C74C4C}"/>
                    </a:ext>
                  </a:extLst>
                </p:cNvPr>
                <p:cNvSpPr>
                  <a:spLocks noChangeArrowheads="1"/>
                </p:cNvSpPr>
                <p:nvPr/>
              </p:nvSpPr>
              <p:spPr bwMode="auto">
                <a:xfrm>
                  <a:off x="0" y="0"/>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68" name="Group 8">
                <a:extLst>
                  <a:ext uri="{FF2B5EF4-FFF2-40B4-BE49-F238E27FC236}">
                    <a16:creationId xmlns:a16="http://schemas.microsoft.com/office/drawing/2014/main" id="{599D6CC1-F1ED-4801-9747-E6F7BA7D81AD}"/>
                  </a:ext>
                </a:extLst>
              </p:cNvPr>
              <p:cNvGrpSpPr>
                <a:grpSpLocks/>
              </p:cNvGrpSpPr>
              <p:nvPr/>
            </p:nvGrpSpPr>
            <p:grpSpPr bwMode="auto">
              <a:xfrm>
                <a:off x="889" y="0"/>
                <a:ext cx="932" cy="384"/>
                <a:chOff x="889" y="0"/>
                <a:chExt cx="932" cy="384"/>
              </a:xfrm>
            </p:grpSpPr>
            <p:sp>
              <p:nvSpPr>
                <p:cNvPr id="92169" name="Rectangle 9">
                  <a:extLst>
                    <a:ext uri="{FF2B5EF4-FFF2-40B4-BE49-F238E27FC236}">
                      <a16:creationId xmlns:a16="http://schemas.microsoft.com/office/drawing/2014/main" id="{B1CE3937-D7E6-4E28-AD96-1D3CA9B53D78}"/>
                    </a:ext>
                  </a:extLst>
                </p:cNvPr>
                <p:cNvSpPr>
                  <a:spLocks noChangeArrowheads="1"/>
                </p:cNvSpPr>
                <p:nvPr/>
              </p:nvSpPr>
              <p:spPr bwMode="auto">
                <a:xfrm>
                  <a:off x="932" y="0"/>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达到时间</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70" name="Rectangle 10">
                  <a:extLst>
                    <a:ext uri="{FF2B5EF4-FFF2-40B4-BE49-F238E27FC236}">
                      <a16:creationId xmlns:a16="http://schemas.microsoft.com/office/drawing/2014/main" id="{C13D2B28-749A-4091-8A6D-223667A04EDA}"/>
                    </a:ext>
                  </a:extLst>
                </p:cNvPr>
                <p:cNvSpPr>
                  <a:spLocks noChangeArrowheads="1"/>
                </p:cNvSpPr>
                <p:nvPr/>
              </p:nvSpPr>
              <p:spPr bwMode="auto">
                <a:xfrm>
                  <a:off x="889" y="0"/>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71" name="Group 11">
                <a:extLst>
                  <a:ext uri="{FF2B5EF4-FFF2-40B4-BE49-F238E27FC236}">
                    <a16:creationId xmlns:a16="http://schemas.microsoft.com/office/drawing/2014/main" id="{372F695C-9E3A-444C-BFCB-5C7799587849}"/>
                  </a:ext>
                </a:extLst>
              </p:cNvPr>
              <p:cNvGrpSpPr>
                <a:grpSpLocks/>
              </p:cNvGrpSpPr>
              <p:nvPr/>
            </p:nvGrpSpPr>
            <p:grpSpPr bwMode="auto">
              <a:xfrm>
                <a:off x="1821" y="0"/>
                <a:ext cx="869" cy="384"/>
                <a:chOff x="1821" y="0"/>
                <a:chExt cx="869" cy="384"/>
              </a:xfrm>
            </p:grpSpPr>
            <p:sp>
              <p:nvSpPr>
                <p:cNvPr id="92172" name="Rectangle 12">
                  <a:extLst>
                    <a:ext uri="{FF2B5EF4-FFF2-40B4-BE49-F238E27FC236}">
                      <a16:creationId xmlns:a16="http://schemas.microsoft.com/office/drawing/2014/main" id="{18EADCED-0B3C-4DBD-94E7-DD56CB21EE21}"/>
                    </a:ext>
                  </a:extLst>
                </p:cNvPr>
                <p:cNvSpPr>
                  <a:spLocks noChangeArrowheads="1"/>
                </p:cNvSpPr>
                <p:nvPr/>
              </p:nvSpPr>
              <p:spPr bwMode="auto">
                <a:xfrm>
                  <a:off x="1864" y="0"/>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所需</a:t>
                  </a:r>
                  <a:r>
                    <a:rPr kumimoji="1" lang="en-US" altLang="zh-CN" sz="1400" b="1">
                      <a:solidFill>
                        <a:schemeClr val="accent2"/>
                      </a:solidFill>
                      <a:latin typeface="楷体_GB2312" pitchFamily="49" charset="-122"/>
                      <a:ea typeface="楷体_GB2312" pitchFamily="49" charset="-122"/>
                    </a:rPr>
                    <a:t>CPU</a:t>
                  </a:r>
                  <a:r>
                    <a:rPr kumimoji="1" lang="zh-CN" altLang="en-US" sz="1400" b="1">
                      <a:solidFill>
                        <a:schemeClr val="accent2"/>
                      </a:solidFill>
                      <a:latin typeface="楷体_GB2312" pitchFamily="49" charset="-122"/>
                      <a:ea typeface="楷体_GB2312" pitchFamily="49" charset="-122"/>
                    </a:rPr>
                    <a:t>时间</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73" name="Rectangle 13">
                  <a:extLst>
                    <a:ext uri="{FF2B5EF4-FFF2-40B4-BE49-F238E27FC236}">
                      <a16:creationId xmlns:a16="http://schemas.microsoft.com/office/drawing/2014/main" id="{1E6B4893-9041-4787-BAF1-CD1211BBC61C}"/>
                    </a:ext>
                  </a:extLst>
                </p:cNvPr>
                <p:cNvSpPr>
                  <a:spLocks noChangeArrowheads="1"/>
                </p:cNvSpPr>
                <p:nvPr/>
              </p:nvSpPr>
              <p:spPr bwMode="auto">
                <a:xfrm>
                  <a:off x="1821" y="0"/>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74" name="Group 14">
                <a:extLst>
                  <a:ext uri="{FF2B5EF4-FFF2-40B4-BE49-F238E27FC236}">
                    <a16:creationId xmlns:a16="http://schemas.microsoft.com/office/drawing/2014/main" id="{4AE3B750-D5D2-4742-92AF-0E7E6001B733}"/>
                  </a:ext>
                </a:extLst>
              </p:cNvPr>
              <p:cNvGrpSpPr>
                <a:grpSpLocks/>
              </p:cNvGrpSpPr>
              <p:nvPr/>
            </p:nvGrpSpPr>
            <p:grpSpPr bwMode="auto">
              <a:xfrm>
                <a:off x="2690" y="0"/>
                <a:ext cx="869" cy="384"/>
                <a:chOff x="2690" y="0"/>
                <a:chExt cx="869" cy="384"/>
              </a:xfrm>
            </p:grpSpPr>
            <p:sp>
              <p:nvSpPr>
                <p:cNvPr id="92175" name="Rectangle 15">
                  <a:extLst>
                    <a:ext uri="{FF2B5EF4-FFF2-40B4-BE49-F238E27FC236}">
                      <a16:creationId xmlns:a16="http://schemas.microsoft.com/office/drawing/2014/main" id="{F5D9C900-75F0-485E-8ACB-1E6D703121FB}"/>
                    </a:ext>
                  </a:extLst>
                </p:cNvPr>
                <p:cNvSpPr>
                  <a:spLocks noChangeArrowheads="1"/>
                </p:cNvSpPr>
                <p:nvPr/>
              </p:nvSpPr>
              <p:spPr bwMode="auto">
                <a:xfrm>
                  <a:off x="2733" y="0"/>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所需内存量</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76" name="Rectangle 16">
                  <a:extLst>
                    <a:ext uri="{FF2B5EF4-FFF2-40B4-BE49-F238E27FC236}">
                      <a16:creationId xmlns:a16="http://schemas.microsoft.com/office/drawing/2014/main" id="{826D62BB-FAA8-4CA5-B24A-4554D2AAD383}"/>
                    </a:ext>
                  </a:extLst>
                </p:cNvPr>
                <p:cNvSpPr>
                  <a:spLocks noChangeArrowheads="1"/>
                </p:cNvSpPr>
                <p:nvPr/>
              </p:nvSpPr>
              <p:spPr bwMode="auto">
                <a:xfrm>
                  <a:off x="2690" y="0"/>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77" name="Group 17">
                <a:extLst>
                  <a:ext uri="{FF2B5EF4-FFF2-40B4-BE49-F238E27FC236}">
                    <a16:creationId xmlns:a16="http://schemas.microsoft.com/office/drawing/2014/main" id="{5415BDEF-8599-4BC5-AFE6-81DEB2A83B65}"/>
                  </a:ext>
                </a:extLst>
              </p:cNvPr>
              <p:cNvGrpSpPr>
                <a:grpSpLocks/>
              </p:cNvGrpSpPr>
              <p:nvPr/>
            </p:nvGrpSpPr>
            <p:grpSpPr bwMode="auto">
              <a:xfrm>
                <a:off x="0" y="384"/>
                <a:ext cx="889" cy="384"/>
                <a:chOff x="0" y="384"/>
                <a:chExt cx="889" cy="384"/>
              </a:xfrm>
            </p:grpSpPr>
            <p:sp>
              <p:nvSpPr>
                <p:cNvPr id="92178" name="Rectangle 18">
                  <a:extLst>
                    <a:ext uri="{FF2B5EF4-FFF2-40B4-BE49-F238E27FC236}">
                      <a16:creationId xmlns:a16="http://schemas.microsoft.com/office/drawing/2014/main" id="{9899787E-C8B8-4AF1-A687-52D33C2299F4}"/>
                    </a:ext>
                  </a:extLst>
                </p:cNvPr>
                <p:cNvSpPr>
                  <a:spLocks noChangeArrowheads="1"/>
                </p:cNvSpPr>
                <p:nvPr/>
              </p:nvSpPr>
              <p:spPr bwMode="auto">
                <a:xfrm>
                  <a:off x="43" y="384"/>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79" name="Rectangle 19">
                  <a:extLst>
                    <a:ext uri="{FF2B5EF4-FFF2-40B4-BE49-F238E27FC236}">
                      <a16:creationId xmlns:a16="http://schemas.microsoft.com/office/drawing/2014/main" id="{ED544831-9BA1-4214-A97C-932E50DA93E1}"/>
                    </a:ext>
                  </a:extLst>
                </p:cNvPr>
                <p:cNvSpPr>
                  <a:spLocks noChangeArrowheads="1"/>
                </p:cNvSpPr>
                <p:nvPr/>
              </p:nvSpPr>
              <p:spPr bwMode="auto">
                <a:xfrm>
                  <a:off x="0" y="384"/>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80" name="Group 20">
                <a:extLst>
                  <a:ext uri="{FF2B5EF4-FFF2-40B4-BE49-F238E27FC236}">
                    <a16:creationId xmlns:a16="http://schemas.microsoft.com/office/drawing/2014/main" id="{1D20AF05-92A2-4842-B7F1-6B0D7E1DAC03}"/>
                  </a:ext>
                </a:extLst>
              </p:cNvPr>
              <p:cNvGrpSpPr>
                <a:grpSpLocks/>
              </p:cNvGrpSpPr>
              <p:nvPr/>
            </p:nvGrpSpPr>
            <p:grpSpPr bwMode="auto">
              <a:xfrm>
                <a:off x="889" y="384"/>
                <a:ext cx="932" cy="384"/>
                <a:chOff x="889" y="384"/>
                <a:chExt cx="932" cy="384"/>
              </a:xfrm>
            </p:grpSpPr>
            <p:sp>
              <p:nvSpPr>
                <p:cNvPr id="92181" name="Rectangle 21">
                  <a:extLst>
                    <a:ext uri="{FF2B5EF4-FFF2-40B4-BE49-F238E27FC236}">
                      <a16:creationId xmlns:a16="http://schemas.microsoft.com/office/drawing/2014/main" id="{626DEEF2-A11B-49DB-9EAE-647A1614B45F}"/>
                    </a:ext>
                  </a:extLst>
                </p:cNvPr>
                <p:cNvSpPr>
                  <a:spLocks noChangeArrowheads="1"/>
                </p:cNvSpPr>
                <p:nvPr/>
              </p:nvSpPr>
              <p:spPr bwMode="auto">
                <a:xfrm>
                  <a:off x="932" y="384"/>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10．1</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82" name="Rectangle 22">
                  <a:extLst>
                    <a:ext uri="{FF2B5EF4-FFF2-40B4-BE49-F238E27FC236}">
                      <a16:creationId xmlns:a16="http://schemas.microsoft.com/office/drawing/2014/main" id="{77DA2BD5-5739-4717-8635-72FF1EA1B631}"/>
                    </a:ext>
                  </a:extLst>
                </p:cNvPr>
                <p:cNvSpPr>
                  <a:spLocks noChangeArrowheads="1"/>
                </p:cNvSpPr>
                <p:nvPr/>
              </p:nvSpPr>
              <p:spPr bwMode="auto">
                <a:xfrm>
                  <a:off x="889" y="384"/>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83" name="Group 23">
                <a:extLst>
                  <a:ext uri="{FF2B5EF4-FFF2-40B4-BE49-F238E27FC236}">
                    <a16:creationId xmlns:a16="http://schemas.microsoft.com/office/drawing/2014/main" id="{19316E85-93CE-4FA4-8633-741A5114BB15}"/>
                  </a:ext>
                </a:extLst>
              </p:cNvPr>
              <p:cNvGrpSpPr>
                <a:grpSpLocks/>
              </p:cNvGrpSpPr>
              <p:nvPr/>
            </p:nvGrpSpPr>
            <p:grpSpPr bwMode="auto">
              <a:xfrm>
                <a:off x="1821" y="384"/>
                <a:ext cx="869" cy="384"/>
                <a:chOff x="1821" y="384"/>
                <a:chExt cx="869" cy="384"/>
              </a:xfrm>
            </p:grpSpPr>
            <p:sp>
              <p:nvSpPr>
                <p:cNvPr id="92184" name="Rectangle 24">
                  <a:extLst>
                    <a:ext uri="{FF2B5EF4-FFF2-40B4-BE49-F238E27FC236}">
                      <a16:creationId xmlns:a16="http://schemas.microsoft.com/office/drawing/2014/main" id="{19524C88-185D-4BC4-957D-7BD7A965BCDF}"/>
                    </a:ext>
                  </a:extLst>
                </p:cNvPr>
                <p:cNvSpPr>
                  <a:spLocks noChangeArrowheads="1"/>
                </p:cNvSpPr>
                <p:nvPr/>
              </p:nvSpPr>
              <p:spPr bwMode="auto">
                <a:xfrm>
                  <a:off x="1864" y="384"/>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0．7</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85" name="Rectangle 25">
                  <a:extLst>
                    <a:ext uri="{FF2B5EF4-FFF2-40B4-BE49-F238E27FC236}">
                      <a16:creationId xmlns:a16="http://schemas.microsoft.com/office/drawing/2014/main" id="{26431533-D53D-4857-ADFA-05F1F60CE875}"/>
                    </a:ext>
                  </a:extLst>
                </p:cNvPr>
                <p:cNvSpPr>
                  <a:spLocks noChangeArrowheads="1"/>
                </p:cNvSpPr>
                <p:nvPr/>
              </p:nvSpPr>
              <p:spPr bwMode="auto">
                <a:xfrm>
                  <a:off x="1821" y="384"/>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86" name="Group 26">
                <a:extLst>
                  <a:ext uri="{FF2B5EF4-FFF2-40B4-BE49-F238E27FC236}">
                    <a16:creationId xmlns:a16="http://schemas.microsoft.com/office/drawing/2014/main" id="{35AEC001-6D55-4882-AE35-E0C4B4EE5302}"/>
                  </a:ext>
                </a:extLst>
              </p:cNvPr>
              <p:cNvGrpSpPr>
                <a:grpSpLocks/>
              </p:cNvGrpSpPr>
              <p:nvPr/>
            </p:nvGrpSpPr>
            <p:grpSpPr bwMode="auto">
              <a:xfrm>
                <a:off x="2690" y="384"/>
                <a:ext cx="869" cy="384"/>
                <a:chOff x="2690" y="384"/>
                <a:chExt cx="869" cy="384"/>
              </a:xfrm>
            </p:grpSpPr>
            <p:sp>
              <p:nvSpPr>
                <p:cNvPr id="92187" name="Rectangle 27">
                  <a:extLst>
                    <a:ext uri="{FF2B5EF4-FFF2-40B4-BE49-F238E27FC236}">
                      <a16:creationId xmlns:a16="http://schemas.microsoft.com/office/drawing/2014/main" id="{DFC1B96D-B29C-4061-B387-F5AD2158DC86}"/>
                    </a:ext>
                  </a:extLst>
                </p:cNvPr>
                <p:cNvSpPr>
                  <a:spLocks noChangeArrowheads="1"/>
                </p:cNvSpPr>
                <p:nvPr/>
              </p:nvSpPr>
              <p:spPr bwMode="auto">
                <a:xfrm>
                  <a:off x="2733" y="384"/>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15</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188" name="Rectangle 28">
                  <a:extLst>
                    <a:ext uri="{FF2B5EF4-FFF2-40B4-BE49-F238E27FC236}">
                      <a16:creationId xmlns:a16="http://schemas.microsoft.com/office/drawing/2014/main" id="{A811EECC-8F6B-4B6A-8EB4-400FF5F21ECB}"/>
                    </a:ext>
                  </a:extLst>
                </p:cNvPr>
                <p:cNvSpPr>
                  <a:spLocks noChangeArrowheads="1"/>
                </p:cNvSpPr>
                <p:nvPr/>
              </p:nvSpPr>
              <p:spPr bwMode="auto">
                <a:xfrm>
                  <a:off x="2690" y="384"/>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89" name="Group 29">
                <a:extLst>
                  <a:ext uri="{FF2B5EF4-FFF2-40B4-BE49-F238E27FC236}">
                    <a16:creationId xmlns:a16="http://schemas.microsoft.com/office/drawing/2014/main" id="{C67DF111-0244-45C7-9EF4-C71DE475E1A6}"/>
                  </a:ext>
                </a:extLst>
              </p:cNvPr>
              <p:cNvGrpSpPr>
                <a:grpSpLocks/>
              </p:cNvGrpSpPr>
              <p:nvPr/>
            </p:nvGrpSpPr>
            <p:grpSpPr bwMode="auto">
              <a:xfrm>
                <a:off x="0" y="768"/>
                <a:ext cx="889" cy="384"/>
                <a:chOff x="0" y="768"/>
                <a:chExt cx="889" cy="384"/>
              </a:xfrm>
            </p:grpSpPr>
            <p:sp>
              <p:nvSpPr>
                <p:cNvPr id="92190" name="Rectangle 30">
                  <a:extLst>
                    <a:ext uri="{FF2B5EF4-FFF2-40B4-BE49-F238E27FC236}">
                      <a16:creationId xmlns:a16="http://schemas.microsoft.com/office/drawing/2014/main" id="{1281790B-0D28-4D74-BFC2-D07B65253FDF}"/>
                    </a:ext>
                  </a:extLst>
                </p:cNvPr>
                <p:cNvSpPr>
                  <a:spLocks noChangeArrowheads="1"/>
                </p:cNvSpPr>
                <p:nvPr/>
              </p:nvSpPr>
              <p:spPr bwMode="auto">
                <a:xfrm>
                  <a:off x="43" y="768"/>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2</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91" name="Rectangle 31">
                  <a:extLst>
                    <a:ext uri="{FF2B5EF4-FFF2-40B4-BE49-F238E27FC236}">
                      <a16:creationId xmlns:a16="http://schemas.microsoft.com/office/drawing/2014/main" id="{35F249CC-CB29-4469-9B8D-A48B2256BECE}"/>
                    </a:ext>
                  </a:extLst>
                </p:cNvPr>
                <p:cNvSpPr>
                  <a:spLocks noChangeArrowheads="1"/>
                </p:cNvSpPr>
                <p:nvPr/>
              </p:nvSpPr>
              <p:spPr bwMode="auto">
                <a:xfrm>
                  <a:off x="0" y="768"/>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92" name="Group 32">
                <a:extLst>
                  <a:ext uri="{FF2B5EF4-FFF2-40B4-BE49-F238E27FC236}">
                    <a16:creationId xmlns:a16="http://schemas.microsoft.com/office/drawing/2014/main" id="{326735BA-7D74-4193-817F-322A0E44AD12}"/>
                  </a:ext>
                </a:extLst>
              </p:cNvPr>
              <p:cNvGrpSpPr>
                <a:grpSpLocks/>
              </p:cNvGrpSpPr>
              <p:nvPr/>
            </p:nvGrpSpPr>
            <p:grpSpPr bwMode="auto">
              <a:xfrm>
                <a:off x="889" y="768"/>
                <a:ext cx="932" cy="384"/>
                <a:chOff x="889" y="768"/>
                <a:chExt cx="932" cy="384"/>
              </a:xfrm>
            </p:grpSpPr>
            <p:sp>
              <p:nvSpPr>
                <p:cNvPr id="92193" name="Rectangle 33">
                  <a:extLst>
                    <a:ext uri="{FF2B5EF4-FFF2-40B4-BE49-F238E27FC236}">
                      <a16:creationId xmlns:a16="http://schemas.microsoft.com/office/drawing/2014/main" id="{ADD15CB4-F43F-4F27-9E2B-3BE4835065E4}"/>
                    </a:ext>
                  </a:extLst>
                </p:cNvPr>
                <p:cNvSpPr>
                  <a:spLocks noChangeArrowheads="1"/>
                </p:cNvSpPr>
                <p:nvPr/>
              </p:nvSpPr>
              <p:spPr bwMode="auto">
                <a:xfrm>
                  <a:off x="932" y="768"/>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10．3</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94" name="Rectangle 34">
                  <a:extLst>
                    <a:ext uri="{FF2B5EF4-FFF2-40B4-BE49-F238E27FC236}">
                      <a16:creationId xmlns:a16="http://schemas.microsoft.com/office/drawing/2014/main" id="{D27BEBAF-5009-46C0-8DA9-96C87999698D}"/>
                    </a:ext>
                  </a:extLst>
                </p:cNvPr>
                <p:cNvSpPr>
                  <a:spLocks noChangeArrowheads="1"/>
                </p:cNvSpPr>
                <p:nvPr/>
              </p:nvSpPr>
              <p:spPr bwMode="auto">
                <a:xfrm>
                  <a:off x="889" y="768"/>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95" name="Group 35">
                <a:extLst>
                  <a:ext uri="{FF2B5EF4-FFF2-40B4-BE49-F238E27FC236}">
                    <a16:creationId xmlns:a16="http://schemas.microsoft.com/office/drawing/2014/main" id="{533DBDD6-C23A-42E2-B697-38DB9F5B53BE}"/>
                  </a:ext>
                </a:extLst>
              </p:cNvPr>
              <p:cNvGrpSpPr>
                <a:grpSpLocks/>
              </p:cNvGrpSpPr>
              <p:nvPr/>
            </p:nvGrpSpPr>
            <p:grpSpPr bwMode="auto">
              <a:xfrm>
                <a:off x="1821" y="768"/>
                <a:ext cx="869" cy="384"/>
                <a:chOff x="1821" y="768"/>
                <a:chExt cx="869" cy="384"/>
              </a:xfrm>
            </p:grpSpPr>
            <p:sp>
              <p:nvSpPr>
                <p:cNvPr id="92196" name="Rectangle 36">
                  <a:extLst>
                    <a:ext uri="{FF2B5EF4-FFF2-40B4-BE49-F238E27FC236}">
                      <a16:creationId xmlns:a16="http://schemas.microsoft.com/office/drawing/2014/main" id="{94CF6495-986F-4CE3-9433-8AA6B7E6CFC7}"/>
                    </a:ext>
                  </a:extLst>
                </p:cNvPr>
                <p:cNvSpPr>
                  <a:spLocks noChangeArrowheads="1"/>
                </p:cNvSpPr>
                <p:nvPr/>
              </p:nvSpPr>
              <p:spPr bwMode="auto">
                <a:xfrm>
                  <a:off x="1864" y="768"/>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0．5</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97" name="Rectangle 37">
                  <a:extLst>
                    <a:ext uri="{FF2B5EF4-FFF2-40B4-BE49-F238E27FC236}">
                      <a16:creationId xmlns:a16="http://schemas.microsoft.com/office/drawing/2014/main" id="{8C2782EC-0A83-453C-B8B2-129B83331DDD}"/>
                    </a:ext>
                  </a:extLst>
                </p:cNvPr>
                <p:cNvSpPr>
                  <a:spLocks noChangeArrowheads="1"/>
                </p:cNvSpPr>
                <p:nvPr/>
              </p:nvSpPr>
              <p:spPr bwMode="auto">
                <a:xfrm>
                  <a:off x="1821" y="768"/>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98" name="Group 38">
                <a:extLst>
                  <a:ext uri="{FF2B5EF4-FFF2-40B4-BE49-F238E27FC236}">
                    <a16:creationId xmlns:a16="http://schemas.microsoft.com/office/drawing/2014/main" id="{9B26C1AC-AD6E-4F64-8A43-135FF9917B68}"/>
                  </a:ext>
                </a:extLst>
              </p:cNvPr>
              <p:cNvGrpSpPr>
                <a:grpSpLocks/>
              </p:cNvGrpSpPr>
              <p:nvPr/>
            </p:nvGrpSpPr>
            <p:grpSpPr bwMode="auto">
              <a:xfrm>
                <a:off x="2690" y="768"/>
                <a:ext cx="869" cy="384"/>
                <a:chOff x="2690" y="768"/>
                <a:chExt cx="869" cy="384"/>
              </a:xfrm>
            </p:grpSpPr>
            <p:sp>
              <p:nvSpPr>
                <p:cNvPr id="92199" name="Rectangle 39">
                  <a:extLst>
                    <a:ext uri="{FF2B5EF4-FFF2-40B4-BE49-F238E27FC236}">
                      <a16:creationId xmlns:a16="http://schemas.microsoft.com/office/drawing/2014/main" id="{F52CA307-941E-4114-8222-104C66E1B951}"/>
                    </a:ext>
                  </a:extLst>
                </p:cNvPr>
                <p:cNvSpPr>
                  <a:spLocks noChangeArrowheads="1"/>
                </p:cNvSpPr>
                <p:nvPr/>
              </p:nvSpPr>
              <p:spPr bwMode="auto">
                <a:xfrm>
                  <a:off x="2733" y="768"/>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70</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200" name="Rectangle 40">
                  <a:extLst>
                    <a:ext uri="{FF2B5EF4-FFF2-40B4-BE49-F238E27FC236}">
                      <a16:creationId xmlns:a16="http://schemas.microsoft.com/office/drawing/2014/main" id="{F3858ABE-C676-4299-89FC-C2E83CAAA92F}"/>
                    </a:ext>
                  </a:extLst>
                </p:cNvPr>
                <p:cNvSpPr>
                  <a:spLocks noChangeArrowheads="1"/>
                </p:cNvSpPr>
                <p:nvPr/>
              </p:nvSpPr>
              <p:spPr bwMode="auto">
                <a:xfrm>
                  <a:off x="2690" y="768"/>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01" name="Group 41">
                <a:extLst>
                  <a:ext uri="{FF2B5EF4-FFF2-40B4-BE49-F238E27FC236}">
                    <a16:creationId xmlns:a16="http://schemas.microsoft.com/office/drawing/2014/main" id="{A96AC26A-80B8-48A4-8014-8FF06D90255E}"/>
                  </a:ext>
                </a:extLst>
              </p:cNvPr>
              <p:cNvGrpSpPr>
                <a:grpSpLocks/>
              </p:cNvGrpSpPr>
              <p:nvPr/>
            </p:nvGrpSpPr>
            <p:grpSpPr bwMode="auto">
              <a:xfrm>
                <a:off x="0" y="1152"/>
                <a:ext cx="889" cy="384"/>
                <a:chOff x="0" y="1152"/>
                <a:chExt cx="889" cy="384"/>
              </a:xfrm>
            </p:grpSpPr>
            <p:sp>
              <p:nvSpPr>
                <p:cNvPr id="92202" name="Rectangle 42">
                  <a:extLst>
                    <a:ext uri="{FF2B5EF4-FFF2-40B4-BE49-F238E27FC236}">
                      <a16:creationId xmlns:a16="http://schemas.microsoft.com/office/drawing/2014/main" id="{D8E4B2FC-10FA-491B-86FC-0285E06F769A}"/>
                    </a:ext>
                  </a:extLst>
                </p:cNvPr>
                <p:cNvSpPr>
                  <a:spLocks noChangeArrowheads="1"/>
                </p:cNvSpPr>
                <p:nvPr/>
              </p:nvSpPr>
              <p:spPr bwMode="auto">
                <a:xfrm>
                  <a:off x="43" y="1152"/>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3</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03" name="Rectangle 43">
                  <a:extLst>
                    <a:ext uri="{FF2B5EF4-FFF2-40B4-BE49-F238E27FC236}">
                      <a16:creationId xmlns:a16="http://schemas.microsoft.com/office/drawing/2014/main" id="{42AF5F7E-C355-442F-A527-A7F5C4F57BDB}"/>
                    </a:ext>
                  </a:extLst>
                </p:cNvPr>
                <p:cNvSpPr>
                  <a:spLocks noChangeArrowheads="1"/>
                </p:cNvSpPr>
                <p:nvPr/>
              </p:nvSpPr>
              <p:spPr bwMode="auto">
                <a:xfrm>
                  <a:off x="0" y="1152"/>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04" name="Group 44">
                <a:extLst>
                  <a:ext uri="{FF2B5EF4-FFF2-40B4-BE49-F238E27FC236}">
                    <a16:creationId xmlns:a16="http://schemas.microsoft.com/office/drawing/2014/main" id="{4FC53A01-BCCE-459E-96A6-B192D2A607B1}"/>
                  </a:ext>
                </a:extLst>
              </p:cNvPr>
              <p:cNvGrpSpPr>
                <a:grpSpLocks/>
              </p:cNvGrpSpPr>
              <p:nvPr/>
            </p:nvGrpSpPr>
            <p:grpSpPr bwMode="auto">
              <a:xfrm>
                <a:off x="889" y="1152"/>
                <a:ext cx="932" cy="384"/>
                <a:chOff x="889" y="1152"/>
                <a:chExt cx="932" cy="384"/>
              </a:xfrm>
            </p:grpSpPr>
            <p:sp>
              <p:nvSpPr>
                <p:cNvPr id="92205" name="Rectangle 45">
                  <a:extLst>
                    <a:ext uri="{FF2B5EF4-FFF2-40B4-BE49-F238E27FC236}">
                      <a16:creationId xmlns:a16="http://schemas.microsoft.com/office/drawing/2014/main" id="{BEA23FA8-B524-4F2D-B949-F0137F39A98E}"/>
                    </a:ext>
                  </a:extLst>
                </p:cNvPr>
                <p:cNvSpPr>
                  <a:spLocks noChangeArrowheads="1"/>
                </p:cNvSpPr>
                <p:nvPr/>
              </p:nvSpPr>
              <p:spPr bwMode="auto">
                <a:xfrm>
                  <a:off x="932" y="1152"/>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10．5</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06" name="Rectangle 46">
                  <a:extLst>
                    <a:ext uri="{FF2B5EF4-FFF2-40B4-BE49-F238E27FC236}">
                      <a16:creationId xmlns:a16="http://schemas.microsoft.com/office/drawing/2014/main" id="{590AD404-4CBB-4C0B-A9DC-12AF7A9F346C}"/>
                    </a:ext>
                  </a:extLst>
                </p:cNvPr>
                <p:cNvSpPr>
                  <a:spLocks noChangeArrowheads="1"/>
                </p:cNvSpPr>
                <p:nvPr/>
              </p:nvSpPr>
              <p:spPr bwMode="auto">
                <a:xfrm>
                  <a:off x="889" y="1152"/>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07" name="Group 47">
                <a:extLst>
                  <a:ext uri="{FF2B5EF4-FFF2-40B4-BE49-F238E27FC236}">
                    <a16:creationId xmlns:a16="http://schemas.microsoft.com/office/drawing/2014/main" id="{2A5BA256-8E7B-46EC-93F3-B3E1652C1335}"/>
                  </a:ext>
                </a:extLst>
              </p:cNvPr>
              <p:cNvGrpSpPr>
                <a:grpSpLocks/>
              </p:cNvGrpSpPr>
              <p:nvPr/>
            </p:nvGrpSpPr>
            <p:grpSpPr bwMode="auto">
              <a:xfrm>
                <a:off x="1821" y="1152"/>
                <a:ext cx="869" cy="384"/>
                <a:chOff x="1821" y="1152"/>
                <a:chExt cx="869" cy="384"/>
              </a:xfrm>
            </p:grpSpPr>
            <p:sp>
              <p:nvSpPr>
                <p:cNvPr id="92208" name="Rectangle 48">
                  <a:extLst>
                    <a:ext uri="{FF2B5EF4-FFF2-40B4-BE49-F238E27FC236}">
                      <a16:creationId xmlns:a16="http://schemas.microsoft.com/office/drawing/2014/main" id="{825C0C3A-BC42-4246-BA7A-9D149BFA6536}"/>
                    </a:ext>
                  </a:extLst>
                </p:cNvPr>
                <p:cNvSpPr>
                  <a:spLocks noChangeArrowheads="1"/>
                </p:cNvSpPr>
                <p:nvPr/>
              </p:nvSpPr>
              <p:spPr bwMode="auto">
                <a:xfrm>
                  <a:off x="1864" y="1152"/>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0．4</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09" name="Rectangle 49">
                  <a:extLst>
                    <a:ext uri="{FF2B5EF4-FFF2-40B4-BE49-F238E27FC236}">
                      <a16:creationId xmlns:a16="http://schemas.microsoft.com/office/drawing/2014/main" id="{EA1D3C7C-ADF0-4841-B67A-2AF6D1233426}"/>
                    </a:ext>
                  </a:extLst>
                </p:cNvPr>
                <p:cNvSpPr>
                  <a:spLocks noChangeArrowheads="1"/>
                </p:cNvSpPr>
                <p:nvPr/>
              </p:nvSpPr>
              <p:spPr bwMode="auto">
                <a:xfrm>
                  <a:off x="1821" y="1152"/>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10" name="Group 50">
                <a:extLst>
                  <a:ext uri="{FF2B5EF4-FFF2-40B4-BE49-F238E27FC236}">
                    <a16:creationId xmlns:a16="http://schemas.microsoft.com/office/drawing/2014/main" id="{BF59EB7A-81E2-4B6B-AA07-5CD8483266A5}"/>
                  </a:ext>
                </a:extLst>
              </p:cNvPr>
              <p:cNvGrpSpPr>
                <a:grpSpLocks/>
              </p:cNvGrpSpPr>
              <p:nvPr/>
            </p:nvGrpSpPr>
            <p:grpSpPr bwMode="auto">
              <a:xfrm>
                <a:off x="2690" y="1152"/>
                <a:ext cx="869" cy="384"/>
                <a:chOff x="2690" y="1152"/>
                <a:chExt cx="869" cy="384"/>
              </a:xfrm>
            </p:grpSpPr>
            <p:sp>
              <p:nvSpPr>
                <p:cNvPr id="92211" name="Rectangle 51">
                  <a:extLst>
                    <a:ext uri="{FF2B5EF4-FFF2-40B4-BE49-F238E27FC236}">
                      <a16:creationId xmlns:a16="http://schemas.microsoft.com/office/drawing/2014/main" id="{E0F18BF7-E825-411F-B76C-F5A31EF8D2E1}"/>
                    </a:ext>
                  </a:extLst>
                </p:cNvPr>
                <p:cNvSpPr>
                  <a:spLocks noChangeArrowheads="1"/>
                </p:cNvSpPr>
                <p:nvPr/>
              </p:nvSpPr>
              <p:spPr bwMode="auto">
                <a:xfrm>
                  <a:off x="2733" y="1152"/>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50</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212" name="Rectangle 52">
                  <a:extLst>
                    <a:ext uri="{FF2B5EF4-FFF2-40B4-BE49-F238E27FC236}">
                      <a16:creationId xmlns:a16="http://schemas.microsoft.com/office/drawing/2014/main" id="{6DFB5B50-6A93-4893-94F3-AD949B64C11A}"/>
                    </a:ext>
                  </a:extLst>
                </p:cNvPr>
                <p:cNvSpPr>
                  <a:spLocks noChangeArrowheads="1"/>
                </p:cNvSpPr>
                <p:nvPr/>
              </p:nvSpPr>
              <p:spPr bwMode="auto">
                <a:xfrm>
                  <a:off x="2690" y="1152"/>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13" name="Group 53">
                <a:extLst>
                  <a:ext uri="{FF2B5EF4-FFF2-40B4-BE49-F238E27FC236}">
                    <a16:creationId xmlns:a16="http://schemas.microsoft.com/office/drawing/2014/main" id="{A2AA2C8D-8B8D-4C6D-990C-38838F5655B2}"/>
                  </a:ext>
                </a:extLst>
              </p:cNvPr>
              <p:cNvGrpSpPr>
                <a:grpSpLocks/>
              </p:cNvGrpSpPr>
              <p:nvPr/>
            </p:nvGrpSpPr>
            <p:grpSpPr bwMode="auto">
              <a:xfrm>
                <a:off x="0" y="1536"/>
                <a:ext cx="889" cy="384"/>
                <a:chOff x="0" y="1536"/>
                <a:chExt cx="889" cy="384"/>
              </a:xfrm>
            </p:grpSpPr>
            <p:sp>
              <p:nvSpPr>
                <p:cNvPr id="92214" name="Rectangle 54">
                  <a:extLst>
                    <a:ext uri="{FF2B5EF4-FFF2-40B4-BE49-F238E27FC236}">
                      <a16:creationId xmlns:a16="http://schemas.microsoft.com/office/drawing/2014/main" id="{BED3A35E-0821-4063-AE7F-DEB56F58567C}"/>
                    </a:ext>
                  </a:extLst>
                </p:cNvPr>
                <p:cNvSpPr>
                  <a:spLocks noChangeArrowheads="1"/>
                </p:cNvSpPr>
                <p:nvPr/>
              </p:nvSpPr>
              <p:spPr bwMode="auto">
                <a:xfrm>
                  <a:off x="43" y="1536"/>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4</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15" name="Rectangle 55">
                  <a:extLst>
                    <a:ext uri="{FF2B5EF4-FFF2-40B4-BE49-F238E27FC236}">
                      <a16:creationId xmlns:a16="http://schemas.microsoft.com/office/drawing/2014/main" id="{5BFD22B1-F4AB-41B5-A740-041AAC71D080}"/>
                    </a:ext>
                  </a:extLst>
                </p:cNvPr>
                <p:cNvSpPr>
                  <a:spLocks noChangeArrowheads="1"/>
                </p:cNvSpPr>
                <p:nvPr/>
              </p:nvSpPr>
              <p:spPr bwMode="auto">
                <a:xfrm>
                  <a:off x="0" y="1536"/>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16" name="Group 56">
                <a:extLst>
                  <a:ext uri="{FF2B5EF4-FFF2-40B4-BE49-F238E27FC236}">
                    <a16:creationId xmlns:a16="http://schemas.microsoft.com/office/drawing/2014/main" id="{42E1135D-A3F6-42FA-8A2E-3E0A247B1A47}"/>
                  </a:ext>
                </a:extLst>
              </p:cNvPr>
              <p:cNvGrpSpPr>
                <a:grpSpLocks/>
              </p:cNvGrpSpPr>
              <p:nvPr/>
            </p:nvGrpSpPr>
            <p:grpSpPr bwMode="auto">
              <a:xfrm>
                <a:off x="889" y="1536"/>
                <a:ext cx="932" cy="384"/>
                <a:chOff x="889" y="1536"/>
                <a:chExt cx="932" cy="384"/>
              </a:xfrm>
            </p:grpSpPr>
            <p:sp>
              <p:nvSpPr>
                <p:cNvPr id="92217" name="Rectangle 57">
                  <a:extLst>
                    <a:ext uri="{FF2B5EF4-FFF2-40B4-BE49-F238E27FC236}">
                      <a16:creationId xmlns:a16="http://schemas.microsoft.com/office/drawing/2014/main" id="{E0677332-AE1F-499E-95C4-008B1DC1D832}"/>
                    </a:ext>
                  </a:extLst>
                </p:cNvPr>
                <p:cNvSpPr>
                  <a:spLocks noChangeArrowheads="1"/>
                </p:cNvSpPr>
                <p:nvPr/>
              </p:nvSpPr>
              <p:spPr bwMode="auto">
                <a:xfrm>
                  <a:off x="932" y="1536"/>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10．6</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18" name="Rectangle 58">
                  <a:extLst>
                    <a:ext uri="{FF2B5EF4-FFF2-40B4-BE49-F238E27FC236}">
                      <a16:creationId xmlns:a16="http://schemas.microsoft.com/office/drawing/2014/main" id="{939883E4-9042-4217-8CA0-4F00CED70857}"/>
                    </a:ext>
                  </a:extLst>
                </p:cNvPr>
                <p:cNvSpPr>
                  <a:spLocks noChangeArrowheads="1"/>
                </p:cNvSpPr>
                <p:nvPr/>
              </p:nvSpPr>
              <p:spPr bwMode="auto">
                <a:xfrm>
                  <a:off x="889" y="1536"/>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19" name="Group 59">
                <a:extLst>
                  <a:ext uri="{FF2B5EF4-FFF2-40B4-BE49-F238E27FC236}">
                    <a16:creationId xmlns:a16="http://schemas.microsoft.com/office/drawing/2014/main" id="{3FDC866F-E639-45C5-B6F1-FB2AC40EE9E9}"/>
                  </a:ext>
                </a:extLst>
              </p:cNvPr>
              <p:cNvGrpSpPr>
                <a:grpSpLocks/>
              </p:cNvGrpSpPr>
              <p:nvPr/>
            </p:nvGrpSpPr>
            <p:grpSpPr bwMode="auto">
              <a:xfrm>
                <a:off x="1821" y="1536"/>
                <a:ext cx="869" cy="384"/>
                <a:chOff x="1821" y="1536"/>
                <a:chExt cx="869" cy="384"/>
              </a:xfrm>
            </p:grpSpPr>
            <p:sp>
              <p:nvSpPr>
                <p:cNvPr id="92220" name="Rectangle 60">
                  <a:extLst>
                    <a:ext uri="{FF2B5EF4-FFF2-40B4-BE49-F238E27FC236}">
                      <a16:creationId xmlns:a16="http://schemas.microsoft.com/office/drawing/2014/main" id="{8C9C3A2E-5711-457F-8276-FBB373B75548}"/>
                    </a:ext>
                  </a:extLst>
                </p:cNvPr>
                <p:cNvSpPr>
                  <a:spLocks noChangeArrowheads="1"/>
                </p:cNvSpPr>
                <p:nvPr/>
              </p:nvSpPr>
              <p:spPr bwMode="auto">
                <a:xfrm>
                  <a:off x="1864" y="1536"/>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0．4</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21" name="Rectangle 61">
                  <a:extLst>
                    <a:ext uri="{FF2B5EF4-FFF2-40B4-BE49-F238E27FC236}">
                      <a16:creationId xmlns:a16="http://schemas.microsoft.com/office/drawing/2014/main" id="{F1AD9E54-58EA-4C1E-A044-192B8E9724E1}"/>
                    </a:ext>
                  </a:extLst>
                </p:cNvPr>
                <p:cNvSpPr>
                  <a:spLocks noChangeArrowheads="1"/>
                </p:cNvSpPr>
                <p:nvPr/>
              </p:nvSpPr>
              <p:spPr bwMode="auto">
                <a:xfrm>
                  <a:off x="1821" y="1536"/>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22" name="Group 62">
                <a:extLst>
                  <a:ext uri="{FF2B5EF4-FFF2-40B4-BE49-F238E27FC236}">
                    <a16:creationId xmlns:a16="http://schemas.microsoft.com/office/drawing/2014/main" id="{83FF9D0B-11C8-41AA-AD8A-4CD837BB124C}"/>
                  </a:ext>
                </a:extLst>
              </p:cNvPr>
              <p:cNvGrpSpPr>
                <a:grpSpLocks/>
              </p:cNvGrpSpPr>
              <p:nvPr/>
            </p:nvGrpSpPr>
            <p:grpSpPr bwMode="auto">
              <a:xfrm>
                <a:off x="2690" y="1536"/>
                <a:ext cx="869" cy="384"/>
                <a:chOff x="2690" y="1536"/>
                <a:chExt cx="869" cy="384"/>
              </a:xfrm>
            </p:grpSpPr>
            <p:sp>
              <p:nvSpPr>
                <p:cNvPr id="92223" name="Rectangle 63">
                  <a:extLst>
                    <a:ext uri="{FF2B5EF4-FFF2-40B4-BE49-F238E27FC236}">
                      <a16:creationId xmlns:a16="http://schemas.microsoft.com/office/drawing/2014/main" id="{9BDEA67F-7E47-41E7-9128-8474058A9CBC}"/>
                    </a:ext>
                  </a:extLst>
                </p:cNvPr>
                <p:cNvSpPr>
                  <a:spLocks noChangeArrowheads="1"/>
                </p:cNvSpPr>
                <p:nvPr/>
              </p:nvSpPr>
              <p:spPr bwMode="auto">
                <a:xfrm>
                  <a:off x="2733" y="1536"/>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20</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224" name="Rectangle 64">
                  <a:extLst>
                    <a:ext uri="{FF2B5EF4-FFF2-40B4-BE49-F238E27FC236}">
                      <a16:creationId xmlns:a16="http://schemas.microsoft.com/office/drawing/2014/main" id="{A04FC5A4-25E5-4F77-924D-7990AE18D9EF}"/>
                    </a:ext>
                  </a:extLst>
                </p:cNvPr>
                <p:cNvSpPr>
                  <a:spLocks noChangeArrowheads="1"/>
                </p:cNvSpPr>
                <p:nvPr/>
              </p:nvSpPr>
              <p:spPr bwMode="auto">
                <a:xfrm>
                  <a:off x="2690" y="1536"/>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25" name="Group 65">
                <a:extLst>
                  <a:ext uri="{FF2B5EF4-FFF2-40B4-BE49-F238E27FC236}">
                    <a16:creationId xmlns:a16="http://schemas.microsoft.com/office/drawing/2014/main" id="{1EC3751A-7D56-4C4F-B4A1-90D5319CFF9A}"/>
                  </a:ext>
                </a:extLst>
              </p:cNvPr>
              <p:cNvGrpSpPr>
                <a:grpSpLocks/>
              </p:cNvGrpSpPr>
              <p:nvPr/>
            </p:nvGrpSpPr>
            <p:grpSpPr bwMode="auto">
              <a:xfrm>
                <a:off x="0" y="1920"/>
                <a:ext cx="889" cy="384"/>
                <a:chOff x="0" y="1920"/>
                <a:chExt cx="889" cy="384"/>
              </a:xfrm>
            </p:grpSpPr>
            <p:sp>
              <p:nvSpPr>
                <p:cNvPr id="92226" name="Rectangle 66">
                  <a:extLst>
                    <a:ext uri="{FF2B5EF4-FFF2-40B4-BE49-F238E27FC236}">
                      <a16:creationId xmlns:a16="http://schemas.microsoft.com/office/drawing/2014/main" id="{5825156E-10D0-4479-AF1A-D846FFB1236D}"/>
                    </a:ext>
                  </a:extLst>
                </p:cNvPr>
                <p:cNvSpPr>
                  <a:spLocks noChangeArrowheads="1"/>
                </p:cNvSpPr>
                <p:nvPr/>
              </p:nvSpPr>
              <p:spPr bwMode="auto">
                <a:xfrm>
                  <a:off x="43" y="1920"/>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5</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27" name="Rectangle 67">
                  <a:extLst>
                    <a:ext uri="{FF2B5EF4-FFF2-40B4-BE49-F238E27FC236}">
                      <a16:creationId xmlns:a16="http://schemas.microsoft.com/office/drawing/2014/main" id="{87F30BAC-F6B6-4F7E-B09E-29279E32BA04}"/>
                    </a:ext>
                  </a:extLst>
                </p:cNvPr>
                <p:cNvSpPr>
                  <a:spLocks noChangeArrowheads="1"/>
                </p:cNvSpPr>
                <p:nvPr/>
              </p:nvSpPr>
              <p:spPr bwMode="auto">
                <a:xfrm>
                  <a:off x="0" y="1920"/>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28" name="Group 68">
                <a:extLst>
                  <a:ext uri="{FF2B5EF4-FFF2-40B4-BE49-F238E27FC236}">
                    <a16:creationId xmlns:a16="http://schemas.microsoft.com/office/drawing/2014/main" id="{FD173764-A6B0-4AE6-A091-D8D896BB39ED}"/>
                  </a:ext>
                </a:extLst>
              </p:cNvPr>
              <p:cNvGrpSpPr>
                <a:grpSpLocks/>
              </p:cNvGrpSpPr>
              <p:nvPr/>
            </p:nvGrpSpPr>
            <p:grpSpPr bwMode="auto">
              <a:xfrm>
                <a:off x="889" y="1920"/>
                <a:ext cx="932" cy="384"/>
                <a:chOff x="889" y="1920"/>
                <a:chExt cx="932" cy="384"/>
              </a:xfrm>
            </p:grpSpPr>
            <p:sp>
              <p:nvSpPr>
                <p:cNvPr id="92229" name="Rectangle 69">
                  <a:extLst>
                    <a:ext uri="{FF2B5EF4-FFF2-40B4-BE49-F238E27FC236}">
                      <a16:creationId xmlns:a16="http://schemas.microsoft.com/office/drawing/2014/main" id="{71686688-C3F2-4D27-9E7E-FB583A800600}"/>
                    </a:ext>
                  </a:extLst>
                </p:cNvPr>
                <p:cNvSpPr>
                  <a:spLocks noChangeArrowheads="1"/>
                </p:cNvSpPr>
                <p:nvPr/>
              </p:nvSpPr>
              <p:spPr bwMode="auto">
                <a:xfrm>
                  <a:off x="932" y="1920"/>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10．7</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30" name="Rectangle 70">
                  <a:extLst>
                    <a:ext uri="{FF2B5EF4-FFF2-40B4-BE49-F238E27FC236}">
                      <a16:creationId xmlns:a16="http://schemas.microsoft.com/office/drawing/2014/main" id="{EE2A9528-1612-4442-94DB-A0000AC3B3BA}"/>
                    </a:ext>
                  </a:extLst>
                </p:cNvPr>
                <p:cNvSpPr>
                  <a:spLocks noChangeArrowheads="1"/>
                </p:cNvSpPr>
                <p:nvPr/>
              </p:nvSpPr>
              <p:spPr bwMode="auto">
                <a:xfrm>
                  <a:off x="889" y="1920"/>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31" name="Group 71">
                <a:extLst>
                  <a:ext uri="{FF2B5EF4-FFF2-40B4-BE49-F238E27FC236}">
                    <a16:creationId xmlns:a16="http://schemas.microsoft.com/office/drawing/2014/main" id="{8723F9D9-0AFC-4657-A02A-F394B9B20AE2}"/>
                  </a:ext>
                </a:extLst>
              </p:cNvPr>
              <p:cNvGrpSpPr>
                <a:grpSpLocks/>
              </p:cNvGrpSpPr>
              <p:nvPr/>
            </p:nvGrpSpPr>
            <p:grpSpPr bwMode="auto">
              <a:xfrm>
                <a:off x="1821" y="1920"/>
                <a:ext cx="869" cy="384"/>
                <a:chOff x="1821" y="1920"/>
                <a:chExt cx="869" cy="384"/>
              </a:xfrm>
            </p:grpSpPr>
            <p:sp>
              <p:nvSpPr>
                <p:cNvPr id="92232" name="Rectangle 72">
                  <a:extLst>
                    <a:ext uri="{FF2B5EF4-FFF2-40B4-BE49-F238E27FC236}">
                      <a16:creationId xmlns:a16="http://schemas.microsoft.com/office/drawing/2014/main" id="{2D4506C4-4E77-40A8-91B7-54C4E95A6F39}"/>
                    </a:ext>
                  </a:extLst>
                </p:cNvPr>
                <p:cNvSpPr>
                  <a:spLocks noChangeArrowheads="1"/>
                </p:cNvSpPr>
                <p:nvPr/>
              </p:nvSpPr>
              <p:spPr bwMode="auto">
                <a:xfrm>
                  <a:off x="1864" y="1920"/>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0．2</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33" name="Rectangle 73">
                  <a:extLst>
                    <a:ext uri="{FF2B5EF4-FFF2-40B4-BE49-F238E27FC236}">
                      <a16:creationId xmlns:a16="http://schemas.microsoft.com/office/drawing/2014/main" id="{3CEBC9E4-78AC-487E-BA54-65156B532999}"/>
                    </a:ext>
                  </a:extLst>
                </p:cNvPr>
                <p:cNvSpPr>
                  <a:spLocks noChangeArrowheads="1"/>
                </p:cNvSpPr>
                <p:nvPr/>
              </p:nvSpPr>
              <p:spPr bwMode="auto">
                <a:xfrm>
                  <a:off x="1821" y="1920"/>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34" name="Group 74">
                <a:extLst>
                  <a:ext uri="{FF2B5EF4-FFF2-40B4-BE49-F238E27FC236}">
                    <a16:creationId xmlns:a16="http://schemas.microsoft.com/office/drawing/2014/main" id="{4D671BED-BD32-481C-A3C1-A73D7771B901}"/>
                  </a:ext>
                </a:extLst>
              </p:cNvPr>
              <p:cNvGrpSpPr>
                <a:grpSpLocks/>
              </p:cNvGrpSpPr>
              <p:nvPr/>
            </p:nvGrpSpPr>
            <p:grpSpPr bwMode="auto">
              <a:xfrm>
                <a:off x="2690" y="1920"/>
                <a:ext cx="869" cy="384"/>
                <a:chOff x="2690" y="1920"/>
                <a:chExt cx="869" cy="384"/>
              </a:xfrm>
            </p:grpSpPr>
            <p:sp>
              <p:nvSpPr>
                <p:cNvPr id="92235" name="Rectangle 75">
                  <a:extLst>
                    <a:ext uri="{FF2B5EF4-FFF2-40B4-BE49-F238E27FC236}">
                      <a16:creationId xmlns:a16="http://schemas.microsoft.com/office/drawing/2014/main" id="{D816A178-82F0-4EE8-8025-C6448EF04783}"/>
                    </a:ext>
                  </a:extLst>
                </p:cNvPr>
                <p:cNvSpPr>
                  <a:spLocks noChangeArrowheads="1"/>
                </p:cNvSpPr>
                <p:nvPr/>
              </p:nvSpPr>
              <p:spPr bwMode="auto">
                <a:xfrm>
                  <a:off x="2733" y="1920"/>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236" name="Rectangle 76">
                  <a:extLst>
                    <a:ext uri="{FF2B5EF4-FFF2-40B4-BE49-F238E27FC236}">
                      <a16:creationId xmlns:a16="http://schemas.microsoft.com/office/drawing/2014/main" id="{D6DDBD26-8C7F-4DF3-868E-CEC3F8196D45}"/>
                    </a:ext>
                  </a:extLst>
                </p:cNvPr>
                <p:cNvSpPr>
                  <a:spLocks noChangeArrowheads="1"/>
                </p:cNvSpPr>
                <p:nvPr/>
              </p:nvSpPr>
              <p:spPr bwMode="auto">
                <a:xfrm>
                  <a:off x="2690" y="1920"/>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92237" name="Rectangle 77">
              <a:extLst>
                <a:ext uri="{FF2B5EF4-FFF2-40B4-BE49-F238E27FC236}">
                  <a16:creationId xmlns:a16="http://schemas.microsoft.com/office/drawing/2014/main" id="{19F10BC8-CA07-4AF4-8DDC-9663A778D4CC}"/>
                </a:ext>
              </a:extLst>
            </p:cNvPr>
            <p:cNvSpPr>
              <a:spLocks noChangeArrowheads="1"/>
            </p:cNvSpPr>
            <p:nvPr/>
          </p:nvSpPr>
          <p:spPr bwMode="auto">
            <a:xfrm>
              <a:off x="-3" y="-3"/>
              <a:ext cx="3565" cy="2310"/>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Group 2">
            <a:extLst>
              <a:ext uri="{FF2B5EF4-FFF2-40B4-BE49-F238E27FC236}">
                <a16:creationId xmlns:a16="http://schemas.microsoft.com/office/drawing/2014/main" id="{D424345F-CEB9-4796-8084-EAB1BBEDECA8}"/>
              </a:ext>
            </a:extLst>
          </p:cNvPr>
          <p:cNvGraphicFramePr>
            <a:graphicFrameLocks noGrp="1"/>
          </p:cNvGraphicFramePr>
          <p:nvPr/>
        </p:nvGraphicFramePr>
        <p:xfrm>
          <a:off x="1371600" y="1066800"/>
          <a:ext cx="1524000" cy="3643314"/>
        </p:xfrm>
        <a:graphic>
          <a:graphicData uri="http://schemas.openxmlformats.org/drawingml/2006/table">
            <a:tbl>
              <a:tblPr/>
              <a:tblGrid>
                <a:gridCol w="1524000">
                  <a:extLst>
                    <a:ext uri="{9D8B030D-6E8A-4147-A177-3AD203B41FA5}">
                      <a16:colId xmlns:a16="http://schemas.microsoft.com/office/drawing/2014/main" val="1278990450"/>
                    </a:ext>
                  </a:extLst>
                </a:gridCol>
              </a:tblGrid>
              <a:tr h="43973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作业1(15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9064541"/>
                  </a:ext>
                </a:extLst>
              </a:tr>
              <a:tr h="222726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作业2(70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5249093"/>
                  </a:ext>
                </a:extLst>
              </a:tr>
              <a:tr h="6096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作业5(10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2948877"/>
                  </a:ext>
                </a:extLst>
              </a:tr>
              <a:tr h="3667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空闲（5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7278455"/>
                  </a:ext>
                </a:extLst>
              </a:tr>
            </a:tbl>
          </a:graphicData>
        </a:graphic>
      </p:graphicFrame>
      <p:graphicFrame>
        <p:nvGraphicFramePr>
          <p:cNvPr id="95248" name="Group 16">
            <a:extLst>
              <a:ext uri="{FF2B5EF4-FFF2-40B4-BE49-F238E27FC236}">
                <a16:creationId xmlns:a16="http://schemas.microsoft.com/office/drawing/2014/main" id="{0158EF8D-2C8B-42F5-AB2C-F590B3A74CF7}"/>
              </a:ext>
            </a:extLst>
          </p:cNvPr>
          <p:cNvGraphicFramePr>
            <a:graphicFrameLocks noGrp="1"/>
          </p:cNvGraphicFramePr>
          <p:nvPr/>
        </p:nvGraphicFramePr>
        <p:xfrm>
          <a:off x="3505200" y="1066800"/>
          <a:ext cx="1524000" cy="3643314"/>
        </p:xfrm>
        <a:graphic>
          <a:graphicData uri="http://schemas.openxmlformats.org/drawingml/2006/table">
            <a:tbl>
              <a:tblPr/>
              <a:tblGrid>
                <a:gridCol w="1524000">
                  <a:extLst>
                    <a:ext uri="{9D8B030D-6E8A-4147-A177-3AD203B41FA5}">
                      <a16:colId xmlns:a16="http://schemas.microsoft.com/office/drawing/2014/main" val="3223606680"/>
                    </a:ext>
                  </a:extLst>
                </a:gridCol>
              </a:tblGrid>
              <a:tr h="43973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空闲(15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3542347"/>
                  </a:ext>
                </a:extLst>
              </a:tr>
              <a:tr h="222726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作业2(70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18419222"/>
                  </a:ext>
                </a:extLst>
              </a:tr>
              <a:tr h="6096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作业5(10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927369"/>
                  </a:ext>
                </a:extLst>
              </a:tr>
              <a:tr h="3667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空闲（5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1391560"/>
                  </a:ext>
                </a:extLst>
              </a:tr>
            </a:tbl>
          </a:graphicData>
        </a:graphic>
      </p:graphicFrame>
      <p:graphicFrame>
        <p:nvGraphicFramePr>
          <p:cNvPr id="95262" name="Group 30">
            <a:extLst>
              <a:ext uri="{FF2B5EF4-FFF2-40B4-BE49-F238E27FC236}">
                <a16:creationId xmlns:a16="http://schemas.microsoft.com/office/drawing/2014/main" id="{9939554C-0CC6-4B40-A6EF-6A6231ACBEBD}"/>
              </a:ext>
            </a:extLst>
          </p:cNvPr>
          <p:cNvGraphicFramePr>
            <a:graphicFrameLocks noGrp="1"/>
          </p:cNvGraphicFramePr>
          <p:nvPr/>
        </p:nvGraphicFramePr>
        <p:xfrm>
          <a:off x="5943600" y="1066800"/>
          <a:ext cx="1524000" cy="3725609"/>
        </p:xfrm>
        <a:graphic>
          <a:graphicData uri="http://schemas.openxmlformats.org/drawingml/2006/table">
            <a:tbl>
              <a:tblPr/>
              <a:tblGrid>
                <a:gridCol w="1524000">
                  <a:extLst>
                    <a:ext uri="{9D8B030D-6E8A-4147-A177-3AD203B41FA5}">
                      <a16:colId xmlns:a16="http://schemas.microsoft.com/office/drawing/2014/main" val="4164406160"/>
                    </a:ext>
                  </a:extLst>
                </a:gridCol>
              </a:tblGrid>
              <a:tr h="9906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作业3(50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1061374"/>
                  </a:ext>
                </a:extLst>
              </a:tr>
              <a:tr h="8382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作业4(20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4227439"/>
                  </a:ext>
                </a:extLst>
              </a:tr>
              <a:tr h="8382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空闲(15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en-US" altLang="zh-CN" sz="1600" b="1" i="0" u="none" strike="noStrike" cap="none" normalizeH="0" baseline="0">
                        <a:ln>
                          <a:noFill/>
                        </a:ln>
                        <a:solidFill>
                          <a:srgbClr val="0066CC"/>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53218600"/>
                  </a:ext>
                </a:extLst>
              </a:tr>
              <a:tr h="6096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作业5(10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6967793"/>
                  </a:ext>
                </a:extLst>
              </a:tr>
              <a:tr h="3667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空闲（5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2761587"/>
                  </a:ext>
                </a:extLst>
              </a:tr>
            </a:tbl>
          </a:graphicData>
        </a:graphic>
      </p:graphicFrame>
      <p:sp>
        <p:nvSpPr>
          <p:cNvPr id="95278" name="Text Box 46">
            <a:extLst>
              <a:ext uri="{FF2B5EF4-FFF2-40B4-BE49-F238E27FC236}">
                <a16:creationId xmlns:a16="http://schemas.microsoft.com/office/drawing/2014/main" id="{9AB2CAFD-50CE-42BB-927E-C2DA76BDB9D9}"/>
              </a:ext>
            </a:extLst>
          </p:cNvPr>
          <p:cNvSpPr txBox="1">
            <a:spLocks noChangeArrowheads="1"/>
          </p:cNvSpPr>
          <p:nvPr/>
        </p:nvSpPr>
        <p:spPr bwMode="auto">
          <a:xfrm>
            <a:off x="1371600" y="5013325"/>
            <a:ext cx="1455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66CC"/>
                </a:solidFill>
                <a:latin typeface="楷体_GB2312" pitchFamily="49" charset="-122"/>
                <a:ea typeface="楷体_GB2312" pitchFamily="49" charset="-122"/>
              </a:rPr>
              <a:t>(</a:t>
            </a:r>
            <a:r>
              <a:rPr kumimoji="1" lang="en-US" altLang="zh-CN" b="1">
                <a:solidFill>
                  <a:srgbClr val="0066CC"/>
                </a:solidFill>
                <a:latin typeface="楷体_GB2312" pitchFamily="49" charset="-122"/>
                <a:ea typeface="楷体_GB2312" pitchFamily="49" charset="-122"/>
              </a:rPr>
              <a:t>a)</a:t>
            </a:r>
            <a:r>
              <a:rPr kumimoji="1" lang="zh-CN" altLang="en-US" b="1">
                <a:solidFill>
                  <a:srgbClr val="0066CC"/>
                </a:solidFill>
                <a:latin typeface="楷体_GB2312" pitchFamily="49" charset="-122"/>
                <a:ea typeface="楷体_GB2312" pitchFamily="49" charset="-122"/>
              </a:rPr>
              <a:t>到10.7时</a:t>
            </a:r>
          </a:p>
          <a:p>
            <a:r>
              <a:rPr kumimoji="1" lang="zh-CN" altLang="en-US" b="1">
                <a:solidFill>
                  <a:srgbClr val="0066CC"/>
                </a:solidFill>
                <a:latin typeface="楷体_GB2312" pitchFamily="49" charset="-122"/>
                <a:ea typeface="楷体_GB2312" pitchFamily="49" charset="-122"/>
              </a:rPr>
              <a:t>内存的情况 </a:t>
            </a:r>
          </a:p>
        </p:txBody>
      </p:sp>
      <p:sp>
        <p:nvSpPr>
          <p:cNvPr id="95279" name="Text Box 47">
            <a:extLst>
              <a:ext uri="{FF2B5EF4-FFF2-40B4-BE49-F238E27FC236}">
                <a16:creationId xmlns:a16="http://schemas.microsoft.com/office/drawing/2014/main" id="{739AB532-EC4F-4AC6-B452-D93FDE678A86}"/>
              </a:ext>
            </a:extLst>
          </p:cNvPr>
          <p:cNvSpPr txBox="1">
            <a:spLocks noChangeArrowheads="1"/>
          </p:cNvSpPr>
          <p:nvPr/>
        </p:nvSpPr>
        <p:spPr bwMode="auto">
          <a:xfrm>
            <a:off x="3352800" y="5089525"/>
            <a:ext cx="21415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66CC"/>
                </a:solidFill>
                <a:latin typeface="楷体_GB2312" pitchFamily="49" charset="-122"/>
                <a:ea typeface="楷体_GB2312" pitchFamily="49" charset="-122"/>
              </a:rPr>
              <a:t>(</a:t>
            </a:r>
            <a:r>
              <a:rPr kumimoji="1" lang="en-US" altLang="zh-CN" b="1">
                <a:solidFill>
                  <a:srgbClr val="0066CC"/>
                </a:solidFill>
                <a:latin typeface="楷体_GB2312" pitchFamily="49" charset="-122"/>
                <a:ea typeface="楷体_GB2312" pitchFamily="49" charset="-122"/>
              </a:rPr>
              <a:t>b)</a:t>
            </a:r>
            <a:r>
              <a:rPr kumimoji="1" lang="zh-CN" altLang="en-US" b="1">
                <a:solidFill>
                  <a:srgbClr val="0066CC"/>
                </a:solidFill>
                <a:latin typeface="楷体_GB2312" pitchFamily="49" charset="-122"/>
                <a:ea typeface="楷体_GB2312" pitchFamily="49" charset="-122"/>
              </a:rPr>
              <a:t>到10.8作业1运</a:t>
            </a:r>
          </a:p>
          <a:p>
            <a:r>
              <a:rPr kumimoji="1" lang="zh-CN" altLang="en-US" b="1">
                <a:solidFill>
                  <a:srgbClr val="0066CC"/>
                </a:solidFill>
                <a:latin typeface="楷体_GB2312" pitchFamily="49" charset="-122"/>
                <a:ea typeface="楷体_GB2312" pitchFamily="49" charset="-122"/>
              </a:rPr>
              <a:t>行完时内存的情况 </a:t>
            </a:r>
          </a:p>
        </p:txBody>
      </p:sp>
      <p:sp>
        <p:nvSpPr>
          <p:cNvPr id="95280" name="Text Box 48">
            <a:extLst>
              <a:ext uri="{FF2B5EF4-FFF2-40B4-BE49-F238E27FC236}">
                <a16:creationId xmlns:a16="http://schemas.microsoft.com/office/drawing/2014/main" id="{9CEBBC06-949A-4456-9878-8DED5EB9FCA3}"/>
              </a:ext>
            </a:extLst>
          </p:cNvPr>
          <p:cNvSpPr txBox="1">
            <a:spLocks noChangeArrowheads="1"/>
          </p:cNvSpPr>
          <p:nvPr/>
        </p:nvSpPr>
        <p:spPr bwMode="auto">
          <a:xfrm>
            <a:off x="5867400" y="5089525"/>
            <a:ext cx="22621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66CC"/>
                </a:solidFill>
                <a:latin typeface="楷体_GB2312" pitchFamily="49" charset="-122"/>
                <a:ea typeface="楷体_GB2312" pitchFamily="49" charset="-122"/>
              </a:rPr>
              <a:t>(</a:t>
            </a:r>
            <a:r>
              <a:rPr kumimoji="1" lang="en-US" altLang="zh-CN" b="1">
                <a:solidFill>
                  <a:srgbClr val="0066CC"/>
                </a:solidFill>
                <a:latin typeface="楷体_GB2312" pitchFamily="49" charset="-122"/>
                <a:ea typeface="楷体_GB2312" pitchFamily="49" charset="-122"/>
              </a:rPr>
              <a:t>c)</a:t>
            </a:r>
            <a:r>
              <a:rPr kumimoji="1" lang="zh-CN" altLang="en-US" b="1">
                <a:solidFill>
                  <a:srgbClr val="0066CC"/>
                </a:solidFill>
                <a:latin typeface="楷体_GB2312" pitchFamily="49" charset="-122"/>
                <a:ea typeface="楷体_GB2312" pitchFamily="49" charset="-122"/>
              </a:rPr>
              <a:t>到11.3作业2运行</a:t>
            </a:r>
          </a:p>
          <a:p>
            <a:r>
              <a:rPr kumimoji="1" lang="zh-CN" altLang="en-US" b="1">
                <a:solidFill>
                  <a:srgbClr val="0066CC"/>
                </a:solidFill>
                <a:latin typeface="楷体_GB2312" pitchFamily="49" charset="-122"/>
                <a:ea typeface="楷体_GB2312" pitchFamily="49" charset="-122"/>
              </a:rPr>
              <a:t>完成时内存的情况</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10" name="Group 2">
            <a:extLst>
              <a:ext uri="{FF2B5EF4-FFF2-40B4-BE49-F238E27FC236}">
                <a16:creationId xmlns:a16="http://schemas.microsoft.com/office/drawing/2014/main" id="{A4235ECB-38C9-457A-9A23-5B6328E62008}"/>
              </a:ext>
            </a:extLst>
          </p:cNvPr>
          <p:cNvGrpSpPr>
            <a:grpSpLocks/>
          </p:cNvGrpSpPr>
          <p:nvPr/>
        </p:nvGrpSpPr>
        <p:grpSpPr bwMode="auto">
          <a:xfrm>
            <a:off x="83890" y="1371600"/>
            <a:ext cx="8831510" cy="2667000"/>
            <a:chOff x="-3" y="-3"/>
            <a:chExt cx="3872" cy="2336"/>
          </a:xfrm>
        </p:grpSpPr>
        <p:grpSp>
          <p:nvGrpSpPr>
            <p:cNvPr id="94211" name="Group 3">
              <a:extLst>
                <a:ext uri="{FF2B5EF4-FFF2-40B4-BE49-F238E27FC236}">
                  <a16:creationId xmlns:a16="http://schemas.microsoft.com/office/drawing/2014/main" id="{5914CFAF-BB6E-4FF1-9C9B-B389C06FFD98}"/>
                </a:ext>
              </a:extLst>
            </p:cNvPr>
            <p:cNvGrpSpPr>
              <a:grpSpLocks/>
            </p:cNvGrpSpPr>
            <p:nvPr/>
          </p:nvGrpSpPr>
          <p:grpSpPr bwMode="auto">
            <a:xfrm>
              <a:off x="0" y="0"/>
              <a:ext cx="3866" cy="2330"/>
              <a:chOff x="0" y="0"/>
              <a:chExt cx="3866" cy="2330"/>
            </a:xfrm>
          </p:grpSpPr>
          <p:grpSp>
            <p:nvGrpSpPr>
              <p:cNvPr id="94212" name="Group 4">
                <a:extLst>
                  <a:ext uri="{FF2B5EF4-FFF2-40B4-BE49-F238E27FC236}">
                    <a16:creationId xmlns:a16="http://schemas.microsoft.com/office/drawing/2014/main" id="{8A0435AF-6F1B-4747-B1EC-A49053618D27}"/>
                  </a:ext>
                </a:extLst>
              </p:cNvPr>
              <p:cNvGrpSpPr>
                <a:grpSpLocks/>
              </p:cNvGrpSpPr>
              <p:nvPr/>
            </p:nvGrpSpPr>
            <p:grpSpPr bwMode="auto">
              <a:xfrm>
                <a:off x="0" y="0"/>
                <a:ext cx="357" cy="460"/>
                <a:chOff x="0" y="0"/>
                <a:chExt cx="357" cy="460"/>
              </a:xfrm>
            </p:grpSpPr>
            <p:sp>
              <p:nvSpPr>
                <p:cNvPr id="94213" name="Rectangle 5">
                  <a:extLst>
                    <a:ext uri="{FF2B5EF4-FFF2-40B4-BE49-F238E27FC236}">
                      <a16:creationId xmlns:a16="http://schemas.microsoft.com/office/drawing/2014/main" id="{AC2AD21B-DA91-4480-A93A-EE1212AD4B99}"/>
                    </a:ext>
                  </a:extLst>
                </p:cNvPr>
                <p:cNvSpPr>
                  <a:spLocks noChangeArrowheads="1"/>
                </p:cNvSpPr>
                <p:nvPr/>
              </p:nvSpPr>
              <p:spPr bwMode="auto">
                <a:xfrm>
                  <a:off x="43" y="0"/>
                  <a:ext cx="271"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作业</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14" name="Rectangle 6">
                  <a:extLst>
                    <a:ext uri="{FF2B5EF4-FFF2-40B4-BE49-F238E27FC236}">
                      <a16:creationId xmlns:a16="http://schemas.microsoft.com/office/drawing/2014/main" id="{07D1EF19-90E0-4110-82FA-6B60148EF0F8}"/>
                    </a:ext>
                  </a:extLst>
                </p:cNvPr>
                <p:cNvSpPr>
                  <a:spLocks noChangeArrowheads="1"/>
                </p:cNvSpPr>
                <p:nvPr/>
              </p:nvSpPr>
              <p:spPr bwMode="auto">
                <a:xfrm>
                  <a:off x="0" y="0"/>
                  <a:ext cx="357"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15" name="Group 7">
                <a:extLst>
                  <a:ext uri="{FF2B5EF4-FFF2-40B4-BE49-F238E27FC236}">
                    <a16:creationId xmlns:a16="http://schemas.microsoft.com/office/drawing/2014/main" id="{23E25139-AA13-48DC-98BA-9C337F75C100}"/>
                  </a:ext>
                </a:extLst>
              </p:cNvPr>
              <p:cNvGrpSpPr>
                <a:grpSpLocks/>
              </p:cNvGrpSpPr>
              <p:nvPr/>
            </p:nvGrpSpPr>
            <p:grpSpPr bwMode="auto">
              <a:xfrm>
                <a:off x="357" y="0"/>
                <a:ext cx="506" cy="460"/>
                <a:chOff x="357" y="0"/>
                <a:chExt cx="506" cy="460"/>
              </a:xfrm>
            </p:grpSpPr>
            <p:sp>
              <p:nvSpPr>
                <p:cNvPr id="94216" name="Rectangle 8">
                  <a:extLst>
                    <a:ext uri="{FF2B5EF4-FFF2-40B4-BE49-F238E27FC236}">
                      <a16:creationId xmlns:a16="http://schemas.microsoft.com/office/drawing/2014/main" id="{6183FA44-A664-49A4-AFA9-280D49D454DF}"/>
                    </a:ext>
                  </a:extLst>
                </p:cNvPr>
                <p:cNvSpPr>
                  <a:spLocks noChangeArrowheads="1"/>
                </p:cNvSpPr>
                <p:nvPr/>
              </p:nvSpPr>
              <p:spPr bwMode="auto">
                <a:xfrm>
                  <a:off x="400" y="0"/>
                  <a:ext cx="42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到达时间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17" name="Rectangle 9">
                  <a:extLst>
                    <a:ext uri="{FF2B5EF4-FFF2-40B4-BE49-F238E27FC236}">
                      <a16:creationId xmlns:a16="http://schemas.microsoft.com/office/drawing/2014/main" id="{9ED36D8C-D318-45A8-9420-565D1BBBC075}"/>
                    </a:ext>
                  </a:extLst>
                </p:cNvPr>
                <p:cNvSpPr>
                  <a:spLocks noChangeArrowheads="1"/>
                </p:cNvSpPr>
                <p:nvPr/>
              </p:nvSpPr>
              <p:spPr bwMode="auto">
                <a:xfrm>
                  <a:off x="357" y="0"/>
                  <a:ext cx="50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18" name="Group 10">
                <a:extLst>
                  <a:ext uri="{FF2B5EF4-FFF2-40B4-BE49-F238E27FC236}">
                    <a16:creationId xmlns:a16="http://schemas.microsoft.com/office/drawing/2014/main" id="{5DBD89C3-D691-4F05-A139-A309466F6A04}"/>
                  </a:ext>
                </a:extLst>
              </p:cNvPr>
              <p:cNvGrpSpPr>
                <a:grpSpLocks/>
              </p:cNvGrpSpPr>
              <p:nvPr/>
            </p:nvGrpSpPr>
            <p:grpSpPr bwMode="auto">
              <a:xfrm>
                <a:off x="863" y="0"/>
                <a:ext cx="656" cy="460"/>
                <a:chOff x="863" y="0"/>
                <a:chExt cx="656" cy="460"/>
              </a:xfrm>
            </p:grpSpPr>
            <p:sp>
              <p:nvSpPr>
                <p:cNvPr id="94219" name="Rectangle 11">
                  <a:extLst>
                    <a:ext uri="{FF2B5EF4-FFF2-40B4-BE49-F238E27FC236}">
                      <a16:creationId xmlns:a16="http://schemas.microsoft.com/office/drawing/2014/main" id="{49B94826-114A-4F76-A077-29DAECE33FBF}"/>
                    </a:ext>
                  </a:extLst>
                </p:cNvPr>
                <p:cNvSpPr>
                  <a:spLocks noChangeArrowheads="1"/>
                </p:cNvSpPr>
                <p:nvPr/>
              </p:nvSpPr>
              <p:spPr bwMode="auto">
                <a:xfrm>
                  <a:off x="906" y="0"/>
                  <a:ext cx="57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所需</a:t>
                  </a:r>
                  <a:r>
                    <a:rPr kumimoji="1" lang="en-US" altLang="zh-CN" sz="1400" b="1">
                      <a:solidFill>
                        <a:srgbClr val="0066CC"/>
                      </a:solidFill>
                      <a:latin typeface="楷体_GB2312" pitchFamily="49" charset="-122"/>
                      <a:ea typeface="楷体_GB2312" pitchFamily="49" charset="-122"/>
                    </a:rPr>
                    <a:t>CPU</a:t>
                  </a:r>
                  <a:r>
                    <a:rPr kumimoji="1" lang="zh-CN" altLang="en-US" sz="1400" b="1">
                      <a:solidFill>
                        <a:srgbClr val="0066CC"/>
                      </a:solidFill>
                      <a:latin typeface="楷体_GB2312" pitchFamily="49" charset="-122"/>
                      <a:ea typeface="楷体_GB2312" pitchFamily="49" charset="-122"/>
                    </a:rPr>
                    <a:t>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20" name="Rectangle 12">
                  <a:extLst>
                    <a:ext uri="{FF2B5EF4-FFF2-40B4-BE49-F238E27FC236}">
                      <a16:creationId xmlns:a16="http://schemas.microsoft.com/office/drawing/2014/main" id="{D6C921A7-AEAE-4528-BE41-9572FDC3E1C0}"/>
                    </a:ext>
                  </a:extLst>
                </p:cNvPr>
                <p:cNvSpPr>
                  <a:spLocks noChangeArrowheads="1"/>
                </p:cNvSpPr>
                <p:nvPr/>
              </p:nvSpPr>
              <p:spPr bwMode="auto">
                <a:xfrm>
                  <a:off x="863" y="0"/>
                  <a:ext cx="65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21" name="Group 13">
                <a:extLst>
                  <a:ext uri="{FF2B5EF4-FFF2-40B4-BE49-F238E27FC236}">
                    <a16:creationId xmlns:a16="http://schemas.microsoft.com/office/drawing/2014/main" id="{2D15AF25-17C8-408F-97EB-DAC20620AA06}"/>
                  </a:ext>
                </a:extLst>
              </p:cNvPr>
              <p:cNvGrpSpPr>
                <a:grpSpLocks/>
              </p:cNvGrpSpPr>
              <p:nvPr/>
            </p:nvGrpSpPr>
            <p:grpSpPr bwMode="auto">
              <a:xfrm>
                <a:off x="1519" y="0"/>
                <a:ext cx="662" cy="460"/>
                <a:chOff x="1519" y="0"/>
                <a:chExt cx="662" cy="460"/>
              </a:xfrm>
            </p:grpSpPr>
            <p:sp>
              <p:nvSpPr>
                <p:cNvPr id="94222" name="Rectangle 14">
                  <a:extLst>
                    <a:ext uri="{FF2B5EF4-FFF2-40B4-BE49-F238E27FC236}">
                      <a16:creationId xmlns:a16="http://schemas.microsoft.com/office/drawing/2014/main" id="{01588E2E-0101-4141-AC3F-108399F62375}"/>
                    </a:ext>
                  </a:extLst>
                </p:cNvPr>
                <p:cNvSpPr>
                  <a:spLocks noChangeArrowheads="1"/>
                </p:cNvSpPr>
                <p:nvPr/>
              </p:nvSpPr>
              <p:spPr bwMode="auto">
                <a:xfrm>
                  <a:off x="1562" y="0"/>
                  <a:ext cx="57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进入内存时间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23" name="Rectangle 15">
                  <a:extLst>
                    <a:ext uri="{FF2B5EF4-FFF2-40B4-BE49-F238E27FC236}">
                      <a16:creationId xmlns:a16="http://schemas.microsoft.com/office/drawing/2014/main" id="{71905445-1997-4DF7-9915-0E2057E3F673}"/>
                    </a:ext>
                  </a:extLst>
                </p:cNvPr>
                <p:cNvSpPr>
                  <a:spLocks noChangeArrowheads="1"/>
                </p:cNvSpPr>
                <p:nvPr/>
              </p:nvSpPr>
              <p:spPr bwMode="auto">
                <a:xfrm>
                  <a:off x="1519" y="0"/>
                  <a:ext cx="662"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24" name="Group 16">
                <a:extLst>
                  <a:ext uri="{FF2B5EF4-FFF2-40B4-BE49-F238E27FC236}">
                    <a16:creationId xmlns:a16="http://schemas.microsoft.com/office/drawing/2014/main" id="{B6302FA9-781C-4DE0-A791-35FE6CFDDB74}"/>
                  </a:ext>
                </a:extLst>
              </p:cNvPr>
              <p:cNvGrpSpPr>
                <a:grpSpLocks/>
              </p:cNvGrpSpPr>
              <p:nvPr/>
            </p:nvGrpSpPr>
            <p:grpSpPr bwMode="auto">
              <a:xfrm>
                <a:off x="2181" y="0"/>
                <a:ext cx="667" cy="460"/>
                <a:chOff x="2181" y="0"/>
                <a:chExt cx="667" cy="460"/>
              </a:xfrm>
            </p:grpSpPr>
            <p:sp>
              <p:nvSpPr>
                <p:cNvPr id="94225" name="Rectangle 17">
                  <a:extLst>
                    <a:ext uri="{FF2B5EF4-FFF2-40B4-BE49-F238E27FC236}">
                      <a16:creationId xmlns:a16="http://schemas.microsoft.com/office/drawing/2014/main" id="{4EAB7F59-3642-47E8-BE11-AA0A3B0C96AA}"/>
                    </a:ext>
                  </a:extLst>
                </p:cNvPr>
                <p:cNvSpPr>
                  <a:spLocks noChangeArrowheads="1"/>
                </p:cNvSpPr>
                <p:nvPr/>
              </p:nvSpPr>
              <p:spPr bwMode="auto">
                <a:xfrm>
                  <a:off x="2224" y="0"/>
                  <a:ext cx="581"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开始运行时间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26" name="Rectangle 18">
                  <a:extLst>
                    <a:ext uri="{FF2B5EF4-FFF2-40B4-BE49-F238E27FC236}">
                      <a16:creationId xmlns:a16="http://schemas.microsoft.com/office/drawing/2014/main" id="{F4E0E1E5-0E98-4D0A-A37A-36861636A852}"/>
                    </a:ext>
                  </a:extLst>
                </p:cNvPr>
                <p:cNvSpPr>
                  <a:spLocks noChangeArrowheads="1"/>
                </p:cNvSpPr>
                <p:nvPr/>
              </p:nvSpPr>
              <p:spPr bwMode="auto">
                <a:xfrm>
                  <a:off x="2181" y="0"/>
                  <a:ext cx="667"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27" name="Group 19">
                <a:extLst>
                  <a:ext uri="{FF2B5EF4-FFF2-40B4-BE49-F238E27FC236}">
                    <a16:creationId xmlns:a16="http://schemas.microsoft.com/office/drawing/2014/main" id="{C7B54444-B549-4174-AEA8-4493B771DF84}"/>
                  </a:ext>
                </a:extLst>
              </p:cNvPr>
              <p:cNvGrpSpPr>
                <a:grpSpLocks/>
              </p:cNvGrpSpPr>
              <p:nvPr/>
            </p:nvGrpSpPr>
            <p:grpSpPr bwMode="auto">
              <a:xfrm>
                <a:off x="2848" y="0"/>
                <a:ext cx="482" cy="460"/>
                <a:chOff x="2848" y="0"/>
                <a:chExt cx="482" cy="460"/>
              </a:xfrm>
            </p:grpSpPr>
            <p:sp>
              <p:nvSpPr>
                <p:cNvPr id="94228" name="Rectangle 20">
                  <a:extLst>
                    <a:ext uri="{FF2B5EF4-FFF2-40B4-BE49-F238E27FC236}">
                      <a16:creationId xmlns:a16="http://schemas.microsoft.com/office/drawing/2014/main" id="{F8B51B57-5F30-49A1-AFB0-203887C3F609}"/>
                    </a:ext>
                  </a:extLst>
                </p:cNvPr>
                <p:cNvSpPr>
                  <a:spLocks noChangeArrowheads="1"/>
                </p:cNvSpPr>
                <p:nvPr/>
              </p:nvSpPr>
              <p:spPr bwMode="auto">
                <a:xfrm>
                  <a:off x="2891" y="0"/>
                  <a:ext cx="39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完成时间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29" name="Rectangle 21">
                  <a:extLst>
                    <a:ext uri="{FF2B5EF4-FFF2-40B4-BE49-F238E27FC236}">
                      <a16:creationId xmlns:a16="http://schemas.microsoft.com/office/drawing/2014/main" id="{F9871FCA-03D0-4F41-850E-2F4D01932C0D}"/>
                    </a:ext>
                  </a:extLst>
                </p:cNvPr>
                <p:cNvSpPr>
                  <a:spLocks noChangeArrowheads="1"/>
                </p:cNvSpPr>
                <p:nvPr/>
              </p:nvSpPr>
              <p:spPr bwMode="auto">
                <a:xfrm>
                  <a:off x="2848" y="0"/>
                  <a:ext cx="482"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30" name="Group 22">
                <a:extLst>
                  <a:ext uri="{FF2B5EF4-FFF2-40B4-BE49-F238E27FC236}">
                    <a16:creationId xmlns:a16="http://schemas.microsoft.com/office/drawing/2014/main" id="{AB57D6FE-0BCE-43D4-91DF-268041D1B62B}"/>
                  </a:ext>
                </a:extLst>
              </p:cNvPr>
              <p:cNvGrpSpPr>
                <a:grpSpLocks/>
              </p:cNvGrpSpPr>
              <p:nvPr/>
            </p:nvGrpSpPr>
            <p:grpSpPr bwMode="auto">
              <a:xfrm>
                <a:off x="3330" y="0"/>
                <a:ext cx="536" cy="460"/>
                <a:chOff x="3330" y="0"/>
                <a:chExt cx="536" cy="460"/>
              </a:xfrm>
            </p:grpSpPr>
            <p:sp>
              <p:nvSpPr>
                <p:cNvPr id="94231" name="Rectangle 23">
                  <a:extLst>
                    <a:ext uri="{FF2B5EF4-FFF2-40B4-BE49-F238E27FC236}">
                      <a16:creationId xmlns:a16="http://schemas.microsoft.com/office/drawing/2014/main" id="{BC4009E4-D71F-4FDD-AB7E-1FDA375FE626}"/>
                    </a:ext>
                  </a:extLst>
                </p:cNvPr>
                <p:cNvSpPr>
                  <a:spLocks noChangeArrowheads="1"/>
                </p:cNvSpPr>
                <p:nvPr/>
              </p:nvSpPr>
              <p:spPr bwMode="auto">
                <a:xfrm>
                  <a:off x="3373" y="0"/>
                  <a:ext cx="45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周转时间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32" name="Rectangle 24">
                  <a:extLst>
                    <a:ext uri="{FF2B5EF4-FFF2-40B4-BE49-F238E27FC236}">
                      <a16:creationId xmlns:a16="http://schemas.microsoft.com/office/drawing/2014/main" id="{2E10C9D9-708B-4635-A48B-78DB8CD42380}"/>
                    </a:ext>
                  </a:extLst>
                </p:cNvPr>
                <p:cNvSpPr>
                  <a:spLocks noChangeArrowheads="1"/>
                </p:cNvSpPr>
                <p:nvPr/>
              </p:nvSpPr>
              <p:spPr bwMode="auto">
                <a:xfrm>
                  <a:off x="3330" y="0"/>
                  <a:ext cx="53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33" name="Group 25">
                <a:extLst>
                  <a:ext uri="{FF2B5EF4-FFF2-40B4-BE49-F238E27FC236}">
                    <a16:creationId xmlns:a16="http://schemas.microsoft.com/office/drawing/2014/main" id="{B8F7B7C3-A4DE-462D-A8BA-89037F59EFCE}"/>
                  </a:ext>
                </a:extLst>
              </p:cNvPr>
              <p:cNvGrpSpPr>
                <a:grpSpLocks/>
              </p:cNvGrpSpPr>
              <p:nvPr/>
            </p:nvGrpSpPr>
            <p:grpSpPr bwMode="auto">
              <a:xfrm>
                <a:off x="0" y="460"/>
                <a:ext cx="357" cy="374"/>
                <a:chOff x="0" y="460"/>
                <a:chExt cx="357" cy="374"/>
              </a:xfrm>
            </p:grpSpPr>
            <p:sp>
              <p:nvSpPr>
                <p:cNvPr id="94234" name="Rectangle 26">
                  <a:extLst>
                    <a:ext uri="{FF2B5EF4-FFF2-40B4-BE49-F238E27FC236}">
                      <a16:creationId xmlns:a16="http://schemas.microsoft.com/office/drawing/2014/main" id="{DF6644FD-880C-40CF-B012-E6D5BF048819}"/>
                    </a:ext>
                  </a:extLst>
                </p:cNvPr>
                <p:cNvSpPr>
                  <a:spLocks noChangeArrowheads="1"/>
                </p:cNvSpPr>
                <p:nvPr/>
              </p:nvSpPr>
              <p:spPr bwMode="auto">
                <a:xfrm>
                  <a:off x="43" y="460"/>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35" name="Rectangle 27">
                  <a:extLst>
                    <a:ext uri="{FF2B5EF4-FFF2-40B4-BE49-F238E27FC236}">
                      <a16:creationId xmlns:a16="http://schemas.microsoft.com/office/drawing/2014/main" id="{F62AFC9D-65C9-47AB-85EB-8454B3139FFE}"/>
                    </a:ext>
                  </a:extLst>
                </p:cNvPr>
                <p:cNvSpPr>
                  <a:spLocks noChangeArrowheads="1"/>
                </p:cNvSpPr>
                <p:nvPr/>
              </p:nvSpPr>
              <p:spPr bwMode="auto">
                <a:xfrm>
                  <a:off x="0" y="460"/>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36" name="Group 28">
                <a:extLst>
                  <a:ext uri="{FF2B5EF4-FFF2-40B4-BE49-F238E27FC236}">
                    <a16:creationId xmlns:a16="http://schemas.microsoft.com/office/drawing/2014/main" id="{340AE917-A237-4077-A710-2174D9C26F77}"/>
                  </a:ext>
                </a:extLst>
              </p:cNvPr>
              <p:cNvGrpSpPr>
                <a:grpSpLocks/>
              </p:cNvGrpSpPr>
              <p:nvPr/>
            </p:nvGrpSpPr>
            <p:grpSpPr bwMode="auto">
              <a:xfrm>
                <a:off x="357" y="460"/>
                <a:ext cx="506" cy="374"/>
                <a:chOff x="357" y="460"/>
                <a:chExt cx="506" cy="374"/>
              </a:xfrm>
            </p:grpSpPr>
            <p:sp>
              <p:nvSpPr>
                <p:cNvPr id="94237" name="Rectangle 29">
                  <a:extLst>
                    <a:ext uri="{FF2B5EF4-FFF2-40B4-BE49-F238E27FC236}">
                      <a16:creationId xmlns:a16="http://schemas.microsoft.com/office/drawing/2014/main" id="{7E0B1654-325A-4096-9A9A-F5CEE3631CEC}"/>
                    </a:ext>
                  </a:extLst>
                </p:cNvPr>
                <p:cNvSpPr>
                  <a:spLocks noChangeArrowheads="1"/>
                </p:cNvSpPr>
                <p:nvPr/>
              </p:nvSpPr>
              <p:spPr bwMode="auto">
                <a:xfrm>
                  <a:off x="400" y="460"/>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38" name="Rectangle 30">
                  <a:extLst>
                    <a:ext uri="{FF2B5EF4-FFF2-40B4-BE49-F238E27FC236}">
                      <a16:creationId xmlns:a16="http://schemas.microsoft.com/office/drawing/2014/main" id="{0118BDDD-2E4F-4F75-8A25-FAC3A4DD5078}"/>
                    </a:ext>
                  </a:extLst>
                </p:cNvPr>
                <p:cNvSpPr>
                  <a:spLocks noChangeArrowheads="1"/>
                </p:cNvSpPr>
                <p:nvPr/>
              </p:nvSpPr>
              <p:spPr bwMode="auto">
                <a:xfrm>
                  <a:off x="357" y="460"/>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39" name="Group 31">
                <a:extLst>
                  <a:ext uri="{FF2B5EF4-FFF2-40B4-BE49-F238E27FC236}">
                    <a16:creationId xmlns:a16="http://schemas.microsoft.com/office/drawing/2014/main" id="{5D5393E0-1854-4322-8F6B-9AD0452E95A5}"/>
                  </a:ext>
                </a:extLst>
              </p:cNvPr>
              <p:cNvGrpSpPr>
                <a:grpSpLocks/>
              </p:cNvGrpSpPr>
              <p:nvPr/>
            </p:nvGrpSpPr>
            <p:grpSpPr bwMode="auto">
              <a:xfrm>
                <a:off x="863" y="460"/>
                <a:ext cx="656" cy="374"/>
                <a:chOff x="863" y="460"/>
                <a:chExt cx="656" cy="374"/>
              </a:xfrm>
            </p:grpSpPr>
            <p:sp>
              <p:nvSpPr>
                <p:cNvPr id="94240" name="Rectangle 32">
                  <a:extLst>
                    <a:ext uri="{FF2B5EF4-FFF2-40B4-BE49-F238E27FC236}">
                      <a16:creationId xmlns:a16="http://schemas.microsoft.com/office/drawing/2014/main" id="{6474BBB1-F2AD-4DC2-95C1-3749E7C5F484}"/>
                    </a:ext>
                  </a:extLst>
                </p:cNvPr>
                <p:cNvSpPr>
                  <a:spLocks noChangeArrowheads="1"/>
                </p:cNvSpPr>
                <p:nvPr/>
              </p:nvSpPr>
              <p:spPr bwMode="auto">
                <a:xfrm>
                  <a:off x="906" y="460"/>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41" name="Rectangle 33">
                  <a:extLst>
                    <a:ext uri="{FF2B5EF4-FFF2-40B4-BE49-F238E27FC236}">
                      <a16:creationId xmlns:a16="http://schemas.microsoft.com/office/drawing/2014/main" id="{AAAEEA00-1C2F-4F60-A43B-65BCA62040A3}"/>
                    </a:ext>
                  </a:extLst>
                </p:cNvPr>
                <p:cNvSpPr>
                  <a:spLocks noChangeArrowheads="1"/>
                </p:cNvSpPr>
                <p:nvPr/>
              </p:nvSpPr>
              <p:spPr bwMode="auto">
                <a:xfrm>
                  <a:off x="863" y="460"/>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42" name="Group 34">
                <a:extLst>
                  <a:ext uri="{FF2B5EF4-FFF2-40B4-BE49-F238E27FC236}">
                    <a16:creationId xmlns:a16="http://schemas.microsoft.com/office/drawing/2014/main" id="{E5DC6DA6-A607-485E-88B7-B5FF58BD5241}"/>
                  </a:ext>
                </a:extLst>
              </p:cNvPr>
              <p:cNvGrpSpPr>
                <a:grpSpLocks/>
              </p:cNvGrpSpPr>
              <p:nvPr/>
            </p:nvGrpSpPr>
            <p:grpSpPr bwMode="auto">
              <a:xfrm>
                <a:off x="1519" y="460"/>
                <a:ext cx="662" cy="374"/>
                <a:chOff x="1519" y="460"/>
                <a:chExt cx="662" cy="374"/>
              </a:xfrm>
            </p:grpSpPr>
            <p:sp>
              <p:nvSpPr>
                <p:cNvPr id="94243" name="Rectangle 35">
                  <a:extLst>
                    <a:ext uri="{FF2B5EF4-FFF2-40B4-BE49-F238E27FC236}">
                      <a16:creationId xmlns:a16="http://schemas.microsoft.com/office/drawing/2014/main" id="{66F5CBB0-8365-4C60-B3F9-4726DECBDAA3}"/>
                    </a:ext>
                  </a:extLst>
                </p:cNvPr>
                <p:cNvSpPr>
                  <a:spLocks noChangeArrowheads="1"/>
                </p:cNvSpPr>
                <p:nvPr/>
              </p:nvSpPr>
              <p:spPr bwMode="auto">
                <a:xfrm>
                  <a:off x="1562" y="460"/>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44" name="Rectangle 36">
                  <a:extLst>
                    <a:ext uri="{FF2B5EF4-FFF2-40B4-BE49-F238E27FC236}">
                      <a16:creationId xmlns:a16="http://schemas.microsoft.com/office/drawing/2014/main" id="{A36BAED0-140F-4EFA-9876-851C86BC64DF}"/>
                    </a:ext>
                  </a:extLst>
                </p:cNvPr>
                <p:cNvSpPr>
                  <a:spLocks noChangeArrowheads="1"/>
                </p:cNvSpPr>
                <p:nvPr/>
              </p:nvSpPr>
              <p:spPr bwMode="auto">
                <a:xfrm>
                  <a:off x="1519" y="460"/>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45" name="Group 37">
                <a:extLst>
                  <a:ext uri="{FF2B5EF4-FFF2-40B4-BE49-F238E27FC236}">
                    <a16:creationId xmlns:a16="http://schemas.microsoft.com/office/drawing/2014/main" id="{0B0051CD-6DB6-42D4-9510-4CF3A87A5D3E}"/>
                  </a:ext>
                </a:extLst>
              </p:cNvPr>
              <p:cNvGrpSpPr>
                <a:grpSpLocks/>
              </p:cNvGrpSpPr>
              <p:nvPr/>
            </p:nvGrpSpPr>
            <p:grpSpPr bwMode="auto">
              <a:xfrm>
                <a:off x="2181" y="460"/>
                <a:ext cx="667" cy="374"/>
                <a:chOff x="2181" y="460"/>
                <a:chExt cx="667" cy="374"/>
              </a:xfrm>
            </p:grpSpPr>
            <p:sp>
              <p:nvSpPr>
                <p:cNvPr id="94246" name="Rectangle 38">
                  <a:extLst>
                    <a:ext uri="{FF2B5EF4-FFF2-40B4-BE49-F238E27FC236}">
                      <a16:creationId xmlns:a16="http://schemas.microsoft.com/office/drawing/2014/main" id="{A4EA52F9-6CB0-4BE6-ADD2-65B6B94DE2F2}"/>
                    </a:ext>
                  </a:extLst>
                </p:cNvPr>
                <p:cNvSpPr>
                  <a:spLocks noChangeArrowheads="1"/>
                </p:cNvSpPr>
                <p:nvPr/>
              </p:nvSpPr>
              <p:spPr bwMode="auto">
                <a:xfrm>
                  <a:off x="2224" y="460"/>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47" name="Rectangle 39">
                  <a:extLst>
                    <a:ext uri="{FF2B5EF4-FFF2-40B4-BE49-F238E27FC236}">
                      <a16:creationId xmlns:a16="http://schemas.microsoft.com/office/drawing/2014/main" id="{BF5A1B5F-2686-4585-897F-08332DF997EC}"/>
                    </a:ext>
                  </a:extLst>
                </p:cNvPr>
                <p:cNvSpPr>
                  <a:spLocks noChangeArrowheads="1"/>
                </p:cNvSpPr>
                <p:nvPr/>
              </p:nvSpPr>
              <p:spPr bwMode="auto">
                <a:xfrm>
                  <a:off x="2181" y="460"/>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48" name="Group 40">
                <a:extLst>
                  <a:ext uri="{FF2B5EF4-FFF2-40B4-BE49-F238E27FC236}">
                    <a16:creationId xmlns:a16="http://schemas.microsoft.com/office/drawing/2014/main" id="{005FBE57-C517-460B-8413-A315644D4B22}"/>
                  </a:ext>
                </a:extLst>
              </p:cNvPr>
              <p:cNvGrpSpPr>
                <a:grpSpLocks/>
              </p:cNvGrpSpPr>
              <p:nvPr/>
            </p:nvGrpSpPr>
            <p:grpSpPr bwMode="auto">
              <a:xfrm>
                <a:off x="2848" y="460"/>
                <a:ext cx="482" cy="374"/>
                <a:chOff x="2848" y="460"/>
                <a:chExt cx="482" cy="374"/>
              </a:xfrm>
            </p:grpSpPr>
            <p:sp>
              <p:nvSpPr>
                <p:cNvPr id="94249" name="Rectangle 41">
                  <a:extLst>
                    <a:ext uri="{FF2B5EF4-FFF2-40B4-BE49-F238E27FC236}">
                      <a16:creationId xmlns:a16="http://schemas.microsoft.com/office/drawing/2014/main" id="{AEF05D3D-7835-491B-B2AD-069204ADD278}"/>
                    </a:ext>
                  </a:extLst>
                </p:cNvPr>
                <p:cNvSpPr>
                  <a:spLocks noChangeArrowheads="1"/>
                </p:cNvSpPr>
                <p:nvPr/>
              </p:nvSpPr>
              <p:spPr bwMode="auto">
                <a:xfrm>
                  <a:off x="2891" y="460"/>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50" name="Rectangle 42">
                  <a:extLst>
                    <a:ext uri="{FF2B5EF4-FFF2-40B4-BE49-F238E27FC236}">
                      <a16:creationId xmlns:a16="http://schemas.microsoft.com/office/drawing/2014/main" id="{1446D92D-2D8B-4074-9C27-F6D85EE52F1F}"/>
                    </a:ext>
                  </a:extLst>
                </p:cNvPr>
                <p:cNvSpPr>
                  <a:spLocks noChangeArrowheads="1"/>
                </p:cNvSpPr>
                <p:nvPr/>
              </p:nvSpPr>
              <p:spPr bwMode="auto">
                <a:xfrm>
                  <a:off x="2848" y="460"/>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51" name="Group 43">
                <a:extLst>
                  <a:ext uri="{FF2B5EF4-FFF2-40B4-BE49-F238E27FC236}">
                    <a16:creationId xmlns:a16="http://schemas.microsoft.com/office/drawing/2014/main" id="{F987DF10-84A2-426F-B65E-782740D9F0DB}"/>
                  </a:ext>
                </a:extLst>
              </p:cNvPr>
              <p:cNvGrpSpPr>
                <a:grpSpLocks/>
              </p:cNvGrpSpPr>
              <p:nvPr/>
            </p:nvGrpSpPr>
            <p:grpSpPr bwMode="auto">
              <a:xfrm>
                <a:off x="3330" y="460"/>
                <a:ext cx="536" cy="374"/>
                <a:chOff x="3330" y="460"/>
                <a:chExt cx="536" cy="374"/>
              </a:xfrm>
            </p:grpSpPr>
            <p:sp>
              <p:nvSpPr>
                <p:cNvPr id="94252" name="Rectangle 44">
                  <a:extLst>
                    <a:ext uri="{FF2B5EF4-FFF2-40B4-BE49-F238E27FC236}">
                      <a16:creationId xmlns:a16="http://schemas.microsoft.com/office/drawing/2014/main" id="{C2E95429-FA27-4D2E-BF6B-050637D6A515}"/>
                    </a:ext>
                  </a:extLst>
                </p:cNvPr>
                <p:cNvSpPr>
                  <a:spLocks noChangeArrowheads="1"/>
                </p:cNvSpPr>
                <p:nvPr/>
              </p:nvSpPr>
              <p:spPr bwMode="auto">
                <a:xfrm>
                  <a:off x="3373" y="460"/>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53" name="Rectangle 45">
                  <a:extLst>
                    <a:ext uri="{FF2B5EF4-FFF2-40B4-BE49-F238E27FC236}">
                      <a16:creationId xmlns:a16="http://schemas.microsoft.com/office/drawing/2014/main" id="{C3E8F570-F3DB-4F79-9879-191C032319D6}"/>
                    </a:ext>
                  </a:extLst>
                </p:cNvPr>
                <p:cNvSpPr>
                  <a:spLocks noChangeArrowheads="1"/>
                </p:cNvSpPr>
                <p:nvPr/>
              </p:nvSpPr>
              <p:spPr bwMode="auto">
                <a:xfrm>
                  <a:off x="3330" y="460"/>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54" name="Group 46">
                <a:extLst>
                  <a:ext uri="{FF2B5EF4-FFF2-40B4-BE49-F238E27FC236}">
                    <a16:creationId xmlns:a16="http://schemas.microsoft.com/office/drawing/2014/main" id="{64821A5B-08C1-4A8F-8257-5580CAE08796}"/>
                  </a:ext>
                </a:extLst>
              </p:cNvPr>
              <p:cNvGrpSpPr>
                <a:grpSpLocks/>
              </p:cNvGrpSpPr>
              <p:nvPr/>
            </p:nvGrpSpPr>
            <p:grpSpPr bwMode="auto">
              <a:xfrm>
                <a:off x="0" y="834"/>
                <a:ext cx="357" cy="374"/>
                <a:chOff x="0" y="834"/>
                <a:chExt cx="357" cy="374"/>
              </a:xfrm>
            </p:grpSpPr>
            <p:sp>
              <p:nvSpPr>
                <p:cNvPr id="94255" name="Rectangle 47">
                  <a:extLst>
                    <a:ext uri="{FF2B5EF4-FFF2-40B4-BE49-F238E27FC236}">
                      <a16:creationId xmlns:a16="http://schemas.microsoft.com/office/drawing/2014/main" id="{847B57A2-466B-46BF-9575-D7D342B302AF}"/>
                    </a:ext>
                  </a:extLst>
                </p:cNvPr>
                <p:cNvSpPr>
                  <a:spLocks noChangeArrowheads="1"/>
                </p:cNvSpPr>
                <p:nvPr/>
              </p:nvSpPr>
              <p:spPr bwMode="auto">
                <a:xfrm>
                  <a:off x="43" y="834"/>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2</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56" name="Rectangle 48">
                  <a:extLst>
                    <a:ext uri="{FF2B5EF4-FFF2-40B4-BE49-F238E27FC236}">
                      <a16:creationId xmlns:a16="http://schemas.microsoft.com/office/drawing/2014/main" id="{8CF60F7B-E682-439D-B1FC-370243657A44}"/>
                    </a:ext>
                  </a:extLst>
                </p:cNvPr>
                <p:cNvSpPr>
                  <a:spLocks noChangeArrowheads="1"/>
                </p:cNvSpPr>
                <p:nvPr/>
              </p:nvSpPr>
              <p:spPr bwMode="auto">
                <a:xfrm>
                  <a:off x="0" y="834"/>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57" name="Group 49">
                <a:extLst>
                  <a:ext uri="{FF2B5EF4-FFF2-40B4-BE49-F238E27FC236}">
                    <a16:creationId xmlns:a16="http://schemas.microsoft.com/office/drawing/2014/main" id="{259F8ABA-7C94-4F09-8E96-38EB29094AFA}"/>
                  </a:ext>
                </a:extLst>
              </p:cNvPr>
              <p:cNvGrpSpPr>
                <a:grpSpLocks/>
              </p:cNvGrpSpPr>
              <p:nvPr/>
            </p:nvGrpSpPr>
            <p:grpSpPr bwMode="auto">
              <a:xfrm>
                <a:off x="357" y="834"/>
                <a:ext cx="506" cy="374"/>
                <a:chOff x="357" y="834"/>
                <a:chExt cx="506" cy="374"/>
              </a:xfrm>
            </p:grpSpPr>
            <p:sp>
              <p:nvSpPr>
                <p:cNvPr id="94258" name="Rectangle 50">
                  <a:extLst>
                    <a:ext uri="{FF2B5EF4-FFF2-40B4-BE49-F238E27FC236}">
                      <a16:creationId xmlns:a16="http://schemas.microsoft.com/office/drawing/2014/main" id="{3469B7E8-A861-4FFB-89BD-FDF9DFDC1E68}"/>
                    </a:ext>
                  </a:extLst>
                </p:cNvPr>
                <p:cNvSpPr>
                  <a:spLocks noChangeArrowheads="1"/>
                </p:cNvSpPr>
                <p:nvPr/>
              </p:nvSpPr>
              <p:spPr bwMode="auto">
                <a:xfrm>
                  <a:off x="400" y="834"/>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59" name="Rectangle 51">
                  <a:extLst>
                    <a:ext uri="{FF2B5EF4-FFF2-40B4-BE49-F238E27FC236}">
                      <a16:creationId xmlns:a16="http://schemas.microsoft.com/office/drawing/2014/main" id="{2FE75A78-6DDB-4D33-8883-12D038A463E4}"/>
                    </a:ext>
                  </a:extLst>
                </p:cNvPr>
                <p:cNvSpPr>
                  <a:spLocks noChangeArrowheads="1"/>
                </p:cNvSpPr>
                <p:nvPr/>
              </p:nvSpPr>
              <p:spPr bwMode="auto">
                <a:xfrm>
                  <a:off x="357" y="834"/>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60" name="Group 52">
                <a:extLst>
                  <a:ext uri="{FF2B5EF4-FFF2-40B4-BE49-F238E27FC236}">
                    <a16:creationId xmlns:a16="http://schemas.microsoft.com/office/drawing/2014/main" id="{CD2241F3-78A4-4C67-A0CE-3D793C4009BC}"/>
                  </a:ext>
                </a:extLst>
              </p:cNvPr>
              <p:cNvGrpSpPr>
                <a:grpSpLocks/>
              </p:cNvGrpSpPr>
              <p:nvPr/>
            </p:nvGrpSpPr>
            <p:grpSpPr bwMode="auto">
              <a:xfrm>
                <a:off x="863" y="834"/>
                <a:ext cx="656" cy="374"/>
                <a:chOff x="863" y="834"/>
                <a:chExt cx="656" cy="374"/>
              </a:xfrm>
            </p:grpSpPr>
            <p:sp>
              <p:nvSpPr>
                <p:cNvPr id="94261" name="Rectangle 53">
                  <a:extLst>
                    <a:ext uri="{FF2B5EF4-FFF2-40B4-BE49-F238E27FC236}">
                      <a16:creationId xmlns:a16="http://schemas.microsoft.com/office/drawing/2014/main" id="{2E088DE2-422C-46CD-A02E-DDECB62D5494}"/>
                    </a:ext>
                  </a:extLst>
                </p:cNvPr>
                <p:cNvSpPr>
                  <a:spLocks noChangeArrowheads="1"/>
                </p:cNvSpPr>
                <p:nvPr/>
              </p:nvSpPr>
              <p:spPr bwMode="auto">
                <a:xfrm>
                  <a:off x="906" y="834"/>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62" name="Rectangle 54">
                  <a:extLst>
                    <a:ext uri="{FF2B5EF4-FFF2-40B4-BE49-F238E27FC236}">
                      <a16:creationId xmlns:a16="http://schemas.microsoft.com/office/drawing/2014/main" id="{C4C12A9F-FA99-4CFF-BD68-16F32B50B2D9}"/>
                    </a:ext>
                  </a:extLst>
                </p:cNvPr>
                <p:cNvSpPr>
                  <a:spLocks noChangeArrowheads="1"/>
                </p:cNvSpPr>
                <p:nvPr/>
              </p:nvSpPr>
              <p:spPr bwMode="auto">
                <a:xfrm>
                  <a:off x="863" y="834"/>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63" name="Group 55">
                <a:extLst>
                  <a:ext uri="{FF2B5EF4-FFF2-40B4-BE49-F238E27FC236}">
                    <a16:creationId xmlns:a16="http://schemas.microsoft.com/office/drawing/2014/main" id="{2567BCA6-2120-44A9-AE8E-2BF8050A84EF}"/>
                  </a:ext>
                </a:extLst>
              </p:cNvPr>
              <p:cNvGrpSpPr>
                <a:grpSpLocks/>
              </p:cNvGrpSpPr>
              <p:nvPr/>
            </p:nvGrpSpPr>
            <p:grpSpPr bwMode="auto">
              <a:xfrm>
                <a:off x="1519" y="834"/>
                <a:ext cx="662" cy="374"/>
                <a:chOff x="1519" y="834"/>
                <a:chExt cx="662" cy="374"/>
              </a:xfrm>
            </p:grpSpPr>
            <p:sp>
              <p:nvSpPr>
                <p:cNvPr id="94264" name="Rectangle 56">
                  <a:extLst>
                    <a:ext uri="{FF2B5EF4-FFF2-40B4-BE49-F238E27FC236}">
                      <a16:creationId xmlns:a16="http://schemas.microsoft.com/office/drawing/2014/main" id="{8A3BF6CE-0C66-48D1-98E1-F06BF4DB04CF}"/>
                    </a:ext>
                  </a:extLst>
                </p:cNvPr>
                <p:cNvSpPr>
                  <a:spLocks noChangeArrowheads="1"/>
                </p:cNvSpPr>
                <p:nvPr/>
              </p:nvSpPr>
              <p:spPr bwMode="auto">
                <a:xfrm>
                  <a:off x="1562" y="834"/>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65" name="Rectangle 57">
                  <a:extLst>
                    <a:ext uri="{FF2B5EF4-FFF2-40B4-BE49-F238E27FC236}">
                      <a16:creationId xmlns:a16="http://schemas.microsoft.com/office/drawing/2014/main" id="{35BB8D5B-52AC-4DCE-8D49-AB4E54A3B095}"/>
                    </a:ext>
                  </a:extLst>
                </p:cNvPr>
                <p:cNvSpPr>
                  <a:spLocks noChangeArrowheads="1"/>
                </p:cNvSpPr>
                <p:nvPr/>
              </p:nvSpPr>
              <p:spPr bwMode="auto">
                <a:xfrm>
                  <a:off x="1519" y="834"/>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66" name="Group 58">
                <a:extLst>
                  <a:ext uri="{FF2B5EF4-FFF2-40B4-BE49-F238E27FC236}">
                    <a16:creationId xmlns:a16="http://schemas.microsoft.com/office/drawing/2014/main" id="{0E1ECDDF-F481-446C-A501-8B631BB7831D}"/>
                  </a:ext>
                </a:extLst>
              </p:cNvPr>
              <p:cNvGrpSpPr>
                <a:grpSpLocks/>
              </p:cNvGrpSpPr>
              <p:nvPr/>
            </p:nvGrpSpPr>
            <p:grpSpPr bwMode="auto">
              <a:xfrm>
                <a:off x="2181" y="834"/>
                <a:ext cx="667" cy="374"/>
                <a:chOff x="2181" y="834"/>
                <a:chExt cx="667" cy="374"/>
              </a:xfrm>
            </p:grpSpPr>
            <p:sp>
              <p:nvSpPr>
                <p:cNvPr id="94267" name="Rectangle 59">
                  <a:extLst>
                    <a:ext uri="{FF2B5EF4-FFF2-40B4-BE49-F238E27FC236}">
                      <a16:creationId xmlns:a16="http://schemas.microsoft.com/office/drawing/2014/main" id="{E59D90A9-79B9-47A6-974B-34BF04D16D89}"/>
                    </a:ext>
                  </a:extLst>
                </p:cNvPr>
                <p:cNvSpPr>
                  <a:spLocks noChangeArrowheads="1"/>
                </p:cNvSpPr>
                <p:nvPr/>
              </p:nvSpPr>
              <p:spPr bwMode="auto">
                <a:xfrm>
                  <a:off x="2224" y="834"/>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68" name="Rectangle 60">
                  <a:extLst>
                    <a:ext uri="{FF2B5EF4-FFF2-40B4-BE49-F238E27FC236}">
                      <a16:creationId xmlns:a16="http://schemas.microsoft.com/office/drawing/2014/main" id="{0344B30D-A379-4C51-809C-E9D483D40BB0}"/>
                    </a:ext>
                  </a:extLst>
                </p:cNvPr>
                <p:cNvSpPr>
                  <a:spLocks noChangeArrowheads="1"/>
                </p:cNvSpPr>
                <p:nvPr/>
              </p:nvSpPr>
              <p:spPr bwMode="auto">
                <a:xfrm>
                  <a:off x="2181" y="834"/>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69" name="Group 61">
                <a:extLst>
                  <a:ext uri="{FF2B5EF4-FFF2-40B4-BE49-F238E27FC236}">
                    <a16:creationId xmlns:a16="http://schemas.microsoft.com/office/drawing/2014/main" id="{446EC2E4-3DCF-4634-9367-E0C2914E350E}"/>
                  </a:ext>
                </a:extLst>
              </p:cNvPr>
              <p:cNvGrpSpPr>
                <a:grpSpLocks/>
              </p:cNvGrpSpPr>
              <p:nvPr/>
            </p:nvGrpSpPr>
            <p:grpSpPr bwMode="auto">
              <a:xfrm>
                <a:off x="2848" y="834"/>
                <a:ext cx="482" cy="374"/>
                <a:chOff x="2848" y="834"/>
                <a:chExt cx="482" cy="374"/>
              </a:xfrm>
            </p:grpSpPr>
            <p:sp>
              <p:nvSpPr>
                <p:cNvPr id="94270" name="Rectangle 62">
                  <a:extLst>
                    <a:ext uri="{FF2B5EF4-FFF2-40B4-BE49-F238E27FC236}">
                      <a16:creationId xmlns:a16="http://schemas.microsoft.com/office/drawing/2014/main" id="{39EBDDDC-233D-4211-89A1-EE49F8272D08}"/>
                    </a:ext>
                  </a:extLst>
                </p:cNvPr>
                <p:cNvSpPr>
                  <a:spLocks noChangeArrowheads="1"/>
                </p:cNvSpPr>
                <p:nvPr/>
              </p:nvSpPr>
              <p:spPr bwMode="auto">
                <a:xfrm>
                  <a:off x="2891" y="834"/>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71" name="Rectangle 63">
                  <a:extLst>
                    <a:ext uri="{FF2B5EF4-FFF2-40B4-BE49-F238E27FC236}">
                      <a16:creationId xmlns:a16="http://schemas.microsoft.com/office/drawing/2014/main" id="{14DFFAF5-88E5-4AC4-A819-F9B720C889FE}"/>
                    </a:ext>
                  </a:extLst>
                </p:cNvPr>
                <p:cNvSpPr>
                  <a:spLocks noChangeArrowheads="1"/>
                </p:cNvSpPr>
                <p:nvPr/>
              </p:nvSpPr>
              <p:spPr bwMode="auto">
                <a:xfrm>
                  <a:off x="2848" y="834"/>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72" name="Group 64">
                <a:extLst>
                  <a:ext uri="{FF2B5EF4-FFF2-40B4-BE49-F238E27FC236}">
                    <a16:creationId xmlns:a16="http://schemas.microsoft.com/office/drawing/2014/main" id="{B3083AC6-F64B-4CC6-AAE8-22F81BB4F40F}"/>
                  </a:ext>
                </a:extLst>
              </p:cNvPr>
              <p:cNvGrpSpPr>
                <a:grpSpLocks/>
              </p:cNvGrpSpPr>
              <p:nvPr/>
            </p:nvGrpSpPr>
            <p:grpSpPr bwMode="auto">
              <a:xfrm>
                <a:off x="3330" y="834"/>
                <a:ext cx="536" cy="374"/>
                <a:chOff x="3330" y="834"/>
                <a:chExt cx="536" cy="374"/>
              </a:xfrm>
            </p:grpSpPr>
            <p:sp>
              <p:nvSpPr>
                <p:cNvPr id="94273" name="Rectangle 65">
                  <a:extLst>
                    <a:ext uri="{FF2B5EF4-FFF2-40B4-BE49-F238E27FC236}">
                      <a16:creationId xmlns:a16="http://schemas.microsoft.com/office/drawing/2014/main" id="{BC7E911E-93E6-4614-8060-133BCBB12417}"/>
                    </a:ext>
                  </a:extLst>
                </p:cNvPr>
                <p:cNvSpPr>
                  <a:spLocks noChangeArrowheads="1"/>
                </p:cNvSpPr>
                <p:nvPr/>
              </p:nvSpPr>
              <p:spPr bwMode="auto">
                <a:xfrm>
                  <a:off x="3373" y="834"/>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74" name="Rectangle 66">
                  <a:extLst>
                    <a:ext uri="{FF2B5EF4-FFF2-40B4-BE49-F238E27FC236}">
                      <a16:creationId xmlns:a16="http://schemas.microsoft.com/office/drawing/2014/main" id="{140272B0-9713-496F-8EF8-51568A627EFD}"/>
                    </a:ext>
                  </a:extLst>
                </p:cNvPr>
                <p:cNvSpPr>
                  <a:spLocks noChangeArrowheads="1"/>
                </p:cNvSpPr>
                <p:nvPr/>
              </p:nvSpPr>
              <p:spPr bwMode="auto">
                <a:xfrm>
                  <a:off x="3330" y="834"/>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75" name="Group 67">
                <a:extLst>
                  <a:ext uri="{FF2B5EF4-FFF2-40B4-BE49-F238E27FC236}">
                    <a16:creationId xmlns:a16="http://schemas.microsoft.com/office/drawing/2014/main" id="{7BD960AC-E6D1-44C4-9A0F-0E89DBFD1253}"/>
                  </a:ext>
                </a:extLst>
              </p:cNvPr>
              <p:cNvGrpSpPr>
                <a:grpSpLocks/>
              </p:cNvGrpSpPr>
              <p:nvPr/>
            </p:nvGrpSpPr>
            <p:grpSpPr bwMode="auto">
              <a:xfrm>
                <a:off x="0" y="1208"/>
                <a:ext cx="357" cy="374"/>
                <a:chOff x="0" y="1208"/>
                <a:chExt cx="357" cy="374"/>
              </a:xfrm>
            </p:grpSpPr>
            <p:sp>
              <p:nvSpPr>
                <p:cNvPr id="94276" name="Rectangle 68">
                  <a:extLst>
                    <a:ext uri="{FF2B5EF4-FFF2-40B4-BE49-F238E27FC236}">
                      <a16:creationId xmlns:a16="http://schemas.microsoft.com/office/drawing/2014/main" id="{9988851A-B541-4E06-84B2-09B8E8EF18E9}"/>
                    </a:ext>
                  </a:extLst>
                </p:cNvPr>
                <p:cNvSpPr>
                  <a:spLocks noChangeArrowheads="1"/>
                </p:cNvSpPr>
                <p:nvPr/>
              </p:nvSpPr>
              <p:spPr bwMode="auto">
                <a:xfrm>
                  <a:off x="43" y="1208"/>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77" name="Rectangle 69">
                  <a:extLst>
                    <a:ext uri="{FF2B5EF4-FFF2-40B4-BE49-F238E27FC236}">
                      <a16:creationId xmlns:a16="http://schemas.microsoft.com/office/drawing/2014/main" id="{4D7446D5-92B9-4A66-AFB5-4B4840819D4D}"/>
                    </a:ext>
                  </a:extLst>
                </p:cNvPr>
                <p:cNvSpPr>
                  <a:spLocks noChangeArrowheads="1"/>
                </p:cNvSpPr>
                <p:nvPr/>
              </p:nvSpPr>
              <p:spPr bwMode="auto">
                <a:xfrm>
                  <a:off x="0" y="1208"/>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78" name="Group 70">
                <a:extLst>
                  <a:ext uri="{FF2B5EF4-FFF2-40B4-BE49-F238E27FC236}">
                    <a16:creationId xmlns:a16="http://schemas.microsoft.com/office/drawing/2014/main" id="{9F5A506E-CB55-4246-B795-0502A07689BE}"/>
                  </a:ext>
                </a:extLst>
              </p:cNvPr>
              <p:cNvGrpSpPr>
                <a:grpSpLocks/>
              </p:cNvGrpSpPr>
              <p:nvPr/>
            </p:nvGrpSpPr>
            <p:grpSpPr bwMode="auto">
              <a:xfrm>
                <a:off x="357" y="1208"/>
                <a:ext cx="506" cy="374"/>
                <a:chOff x="357" y="1208"/>
                <a:chExt cx="506" cy="374"/>
              </a:xfrm>
            </p:grpSpPr>
            <p:sp>
              <p:nvSpPr>
                <p:cNvPr id="94279" name="Rectangle 71">
                  <a:extLst>
                    <a:ext uri="{FF2B5EF4-FFF2-40B4-BE49-F238E27FC236}">
                      <a16:creationId xmlns:a16="http://schemas.microsoft.com/office/drawing/2014/main" id="{08A22C8E-D4BA-4F52-A5CD-961B368211AD}"/>
                    </a:ext>
                  </a:extLst>
                </p:cNvPr>
                <p:cNvSpPr>
                  <a:spLocks noChangeArrowheads="1"/>
                </p:cNvSpPr>
                <p:nvPr/>
              </p:nvSpPr>
              <p:spPr bwMode="auto">
                <a:xfrm>
                  <a:off x="400" y="1208"/>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80" name="Rectangle 72">
                  <a:extLst>
                    <a:ext uri="{FF2B5EF4-FFF2-40B4-BE49-F238E27FC236}">
                      <a16:creationId xmlns:a16="http://schemas.microsoft.com/office/drawing/2014/main" id="{7BF0A928-9D03-4F03-B856-00F4821BBC5D}"/>
                    </a:ext>
                  </a:extLst>
                </p:cNvPr>
                <p:cNvSpPr>
                  <a:spLocks noChangeArrowheads="1"/>
                </p:cNvSpPr>
                <p:nvPr/>
              </p:nvSpPr>
              <p:spPr bwMode="auto">
                <a:xfrm>
                  <a:off x="357" y="1208"/>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81" name="Group 73">
                <a:extLst>
                  <a:ext uri="{FF2B5EF4-FFF2-40B4-BE49-F238E27FC236}">
                    <a16:creationId xmlns:a16="http://schemas.microsoft.com/office/drawing/2014/main" id="{1E7AB194-DBA7-4B98-8972-1D98496DCB75}"/>
                  </a:ext>
                </a:extLst>
              </p:cNvPr>
              <p:cNvGrpSpPr>
                <a:grpSpLocks/>
              </p:cNvGrpSpPr>
              <p:nvPr/>
            </p:nvGrpSpPr>
            <p:grpSpPr bwMode="auto">
              <a:xfrm>
                <a:off x="863" y="1208"/>
                <a:ext cx="656" cy="374"/>
                <a:chOff x="863" y="1208"/>
                <a:chExt cx="656" cy="374"/>
              </a:xfrm>
            </p:grpSpPr>
            <p:sp>
              <p:nvSpPr>
                <p:cNvPr id="94282" name="Rectangle 74">
                  <a:extLst>
                    <a:ext uri="{FF2B5EF4-FFF2-40B4-BE49-F238E27FC236}">
                      <a16:creationId xmlns:a16="http://schemas.microsoft.com/office/drawing/2014/main" id="{D6A95625-198D-4894-B876-A1BACA926F2E}"/>
                    </a:ext>
                  </a:extLst>
                </p:cNvPr>
                <p:cNvSpPr>
                  <a:spLocks noChangeArrowheads="1"/>
                </p:cNvSpPr>
                <p:nvPr/>
              </p:nvSpPr>
              <p:spPr bwMode="auto">
                <a:xfrm>
                  <a:off x="906" y="1208"/>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0．4</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83" name="Rectangle 75">
                  <a:extLst>
                    <a:ext uri="{FF2B5EF4-FFF2-40B4-BE49-F238E27FC236}">
                      <a16:creationId xmlns:a16="http://schemas.microsoft.com/office/drawing/2014/main" id="{EE945BFB-8FF5-4BFD-B9B6-EA1AFFA2EA87}"/>
                    </a:ext>
                  </a:extLst>
                </p:cNvPr>
                <p:cNvSpPr>
                  <a:spLocks noChangeArrowheads="1"/>
                </p:cNvSpPr>
                <p:nvPr/>
              </p:nvSpPr>
              <p:spPr bwMode="auto">
                <a:xfrm>
                  <a:off x="863" y="1208"/>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84" name="Group 76">
                <a:extLst>
                  <a:ext uri="{FF2B5EF4-FFF2-40B4-BE49-F238E27FC236}">
                    <a16:creationId xmlns:a16="http://schemas.microsoft.com/office/drawing/2014/main" id="{9E130963-3F6C-4A67-922E-58E1E94E35E5}"/>
                  </a:ext>
                </a:extLst>
              </p:cNvPr>
              <p:cNvGrpSpPr>
                <a:grpSpLocks/>
              </p:cNvGrpSpPr>
              <p:nvPr/>
            </p:nvGrpSpPr>
            <p:grpSpPr bwMode="auto">
              <a:xfrm>
                <a:off x="1519" y="1208"/>
                <a:ext cx="662" cy="374"/>
                <a:chOff x="1519" y="1208"/>
                <a:chExt cx="662" cy="374"/>
              </a:xfrm>
            </p:grpSpPr>
            <p:sp>
              <p:nvSpPr>
                <p:cNvPr id="94285" name="Rectangle 77">
                  <a:extLst>
                    <a:ext uri="{FF2B5EF4-FFF2-40B4-BE49-F238E27FC236}">
                      <a16:creationId xmlns:a16="http://schemas.microsoft.com/office/drawing/2014/main" id="{5E5BE629-1E18-4A5B-A8CB-5EF44A081C70}"/>
                    </a:ext>
                  </a:extLst>
                </p:cNvPr>
                <p:cNvSpPr>
                  <a:spLocks noChangeArrowheads="1"/>
                </p:cNvSpPr>
                <p:nvPr/>
              </p:nvSpPr>
              <p:spPr bwMode="auto">
                <a:xfrm>
                  <a:off x="1562" y="1208"/>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86" name="Rectangle 78">
                  <a:extLst>
                    <a:ext uri="{FF2B5EF4-FFF2-40B4-BE49-F238E27FC236}">
                      <a16:creationId xmlns:a16="http://schemas.microsoft.com/office/drawing/2014/main" id="{8F7B599F-C52A-4D5D-A6E8-1E67209EA669}"/>
                    </a:ext>
                  </a:extLst>
                </p:cNvPr>
                <p:cNvSpPr>
                  <a:spLocks noChangeArrowheads="1"/>
                </p:cNvSpPr>
                <p:nvPr/>
              </p:nvSpPr>
              <p:spPr bwMode="auto">
                <a:xfrm>
                  <a:off x="1519" y="1208"/>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87" name="Group 79">
                <a:extLst>
                  <a:ext uri="{FF2B5EF4-FFF2-40B4-BE49-F238E27FC236}">
                    <a16:creationId xmlns:a16="http://schemas.microsoft.com/office/drawing/2014/main" id="{3B249690-C9B6-4B2A-B669-FDA9F0591D32}"/>
                  </a:ext>
                </a:extLst>
              </p:cNvPr>
              <p:cNvGrpSpPr>
                <a:grpSpLocks/>
              </p:cNvGrpSpPr>
              <p:nvPr/>
            </p:nvGrpSpPr>
            <p:grpSpPr bwMode="auto">
              <a:xfrm>
                <a:off x="2181" y="1208"/>
                <a:ext cx="667" cy="374"/>
                <a:chOff x="2181" y="1208"/>
                <a:chExt cx="667" cy="374"/>
              </a:xfrm>
            </p:grpSpPr>
            <p:sp>
              <p:nvSpPr>
                <p:cNvPr id="94288" name="Rectangle 80">
                  <a:extLst>
                    <a:ext uri="{FF2B5EF4-FFF2-40B4-BE49-F238E27FC236}">
                      <a16:creationId xmlns:a16="http://schemas.microsoft.com/office/drawing/2014/main" id="{829181CE-27A5-41BE-BA4D-9519B2717AAA}"/>
                    </a:ext>
                  </a:extLst>
                </p:cNvPr>
                <p:cNvSpPr>
                  <a:spLocks noChangeArrowheads="1"/>
                </p:cNvSpPr>
                <p:nvPr/>
              </p:nvSpPr>
              <p:spPr bwMode="auto">
                <a:xfrm>
                  <a:off x="2224" y="1208"/>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89" name="Rectangle 81">
                  <a:extLst>
                    <a:ext uri="{FF2B5EF4-FFF2-40B4-BE49-F238E27FC236}">
                      <a16:creationId xmlns:a16="http://schemas.microsoft.com/office/drawing/2014/main" id="{FCC13B08-D126-4B0D-BA7A-4874904FBBE1}"/>
                    </a:ext>
                  </a:extLst>
                </p:cNvPr>
                <p:cNvSpPr>
                  <a:spLocks noChangeArrowheads="1"/>
                </p:cNvSpPr>
                <p:nvPr/>
              </p:nvSpPr>
              <p:spPr bwMode="auto">
                <a:xfrm>
                  <a:off x="2181" y="1208"/>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90" name="Group 82">
                <a:extLst>
                  <a:ext uri="{FF2B5EF4-FFF2-40B4-BE49-F238E27FC236}">
                    <a16:creationId xmlns:a16="http://schemas.microsoft.com/office/drawing/2014/main" id="{7C8B6C9B-3C1C-4E82-B645-57A516D90BE6}"/>
                  </a:ext>
                </a:extLst>
              </p:cNvPr>
              <p:cNvGrpSpPr>
                <a:grpSpLocks/>
              </p:cNvGrpSpPr>
              <p:nvPr/>
            </p:nvGrpSpPr>
            <p:grpSpPr bwMode="auto">
              <a:xfrm>
                <a:off x="2848" y="1208"/>
                <a:ext cx="482" cy="374"/>
                <a:chOff x="2848" y="1208"/>
                <a:chExt cx="482" cy="374"/>
              </a:xfrm>
            </p:grpSpPr>
            <p:sp>
              <p:nvSpPr>
                <p:cNvPr id="94291" name="Rectangle 83">
                  <a:extLst>
                    <a:ext uri="{FF2B5EF4-FFF2-40B4-BE49-F238E27FC236}">
                      <a16:creationId xmlns:a16="http://schemas.microsoft.com/office/drawing/2014/main" id="{F514B218-3F79-48F0-A27E-D99446062850}"/>
                    </a:ext>
                  </a:extLst>
                </p:cNvPr>
                <p:cNvSpPr>
                  <a:spLocks noChangeArrowheads="1"/>
                </p:cNvSpPr>
                <p:nvPr/>
              </p:nvSpPr>
              <p:spPr bwMode="auto">
                <a:xfrm>
                  <a:off x="2891" y="1208"/>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11．9</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92" name="Rectangle 84">
                  <a:extLst>
                    <a:ext uri="{FF2B5EF4-FFF2-40B4-BE49-F238E27FC236}">
                      <a16:creationId xmlns:a16="http://schemas.microsoft.com/office/drawing/2014/main" id="{5C58BBB8-03BF-4746-9C85-3787F1A96075}"/>
                    </a:ext>
                  </a:extLst>
                </p:cNvPr>
                <p:cNvSpPr>
                  <a:spLocks noChangeArrowheads="1"/>
                </p:cNvSpPr>
                <p:nvPr/>
              </p:nvSpPr>
              <p:spPr bwMode="auto">
                <a:xfrm>
                  <a:off x="2848" y="1208"/>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93" name="Group 85">
                <a:extLst>
                  <a:ext uri="{FF2B5EF4-FFF2-40B4-BE49-F238E27FC236}">
                    <a16:creationId xmlns:a16="http://schemas.microsoft.com/office/drawing/2014/main" id="{9099F3A5-25E6-4A55-8CD3-4D4027D2D261}"/>
                  </a:ext>
                </a:extLst>
              </p:cNvPr>
              <p:cNvGrpSpPr>
                <a:grpSpLocks/>
              </p:cNvGrpSpPr>
              <p:nvPr/>
            </p:nvGrpSpPr>
            <p:grpSpPr bwMode="auto">
              <a:xfrm>
                <a:off x="3330" y="1208"/>
                <a:ext cx="536" cy="374"/>
                <a:chOff x="3330" y="1208"/>
                <a:chExt cx="536" cy="374"/>
              </a:xfrm>
            </p:grpSpPr>
            <p:sp>
              <p:nvSpPr>
                <p:cNvPr id="94294" name="Rectangle 86">
                  <a:extLst>
                    <a:ext uri="{FF2B5EF4-FFF2-40B4-BE49-F238E27FC236}">
                      <a16:creationId xmlns:a16="http://schemas.microsoft.com/office/drawing/2014/main" id="{FA452442-DE25-4D71-89B7-5929B997D4F5}"/>
                    </a:ext>
                  </a:extLst>
                </p:cNvPr>
                <p:cNvSpPr>
                  <a:spLocks noChangeArrowheads="1"/>
                </p:cNvSpPr>
                <p:nvPr/>
              </p:nvSpPr>
              <p:spPr bwMode="auto">
                <a:xfrm>
                  <a:off x="3373" y="1208"/>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1．4</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95" name="Rectangle 87">
                  <a:extLst>
                    <a:ext uri="{FF2B5EF4-FFF2-40B4-BE49-F238E27FC236}">
                      <a16:creationId xmlns:a16="http://schemas.microsoft.com/office/drawing/2014/main" id="{6CEBA61C-F527-4197-8902-74CBCA31D58D}"/>
                    </a:ext>
                  </a:extLst>
                </p:cNvPr>
                <p:cNvSpPr>
                  <a:spLocks noChangeArrowheads="1"/>
                </p:cNvSpPr>
                <p:nvPr/>
              </p:nvSpPr>
              <p:spPr bwMode="auto">
                <a:xfrm>
                  <a:off x="3330" y="1208"/>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96" name="Group 88">
                <a:extLst>
                  <a:ext uri="{FF2B5EF4-FFF2-40B4-BE49-F238E27FC236}">
                    <a16:creationId xmlns:a16="http://schemas.microsoft.com/office/drawing/2014/main" id="{3F8116F0-1E2A-46B0-B261-266C7C10AC67}"/>
                  </a:ext>
                </a:extLst>
              </p:cNvPr>
              <p:cNvGrpSpPr>
                <a:grpSpLocks/>
              </p:cNvGrpSpPr>
              <p:nvPr/>
            </p:nvGrpSpPr>
            <p:grpSpPr bwMode="auto">
              <a:xfrm>
                <a:off x="0" y="1582"/>
                <a:ext cx="357" cy="374"/>
                <a:chOff x="0" y="1582"/>
                <a:chExt cx="357" cy="374"/>
              </a:xfrm>
            </p:grpSpPr>
            <p:sp>
              <p:nvSpPr>
                <p:cNvPr id="94297" name="Rectangle 89">
                  <a:extLst>
                    <a:ext uri="{FF2B5EF4-FFF2-40B4-BE49-F238E27FC236}">
                      <a16:creationId xmlns:a16="http://schemas.microsoft.com/office/drawing/2014/main" id="{48502381-D15E-410E-90F6-256E074ED6A7}"/>
                    </a:ext>
                  </a:extLst>
                </p:cNvPr>
                <p:cNvSpPr>
                  <a:spLocks noChangeArrowheads="1"/>
                </p:cNvSpPr>
                <p:nvPr/>
              </p:nvSpPr>
              <p:spPr bwMode="auto">
                <a:xfrm>
                  <a:off x="43" y="1582"/>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4</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98" name="Rectangle 90">
                  <a:extLst>
                    <a:ext uri="{FF2B5EF4-FFF2-40B4-BE49-F238E27FC236}">
                      <a16:creationId xmlns:a16="http://schemas.microsoft.com/office/drawing/2014/main" id="{C7C2E741-BB4F-41FA-95A3-59D207D3D82C}"/>
                    </a:ext>
                  </a:extLst>
                </p:cNvPr>
                <p:cNvSpPr>
                  <a:spLocks noChangeArrowheads="1"/>
                </p:cNvSpPr>
                <p:nvPr/>
              </p:nvSpPr>
              <p:spPr bwMode="auto">
                <a:xfrm>
                  <a:off x="0" y="1582"/>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99" name="Group 91">
                <a:extLst>
                  <a:ext uri="{FF2B5EF4-FFF2-40B4-BE49-F238E27FC236}">
                    <a16:creationId xmlns:a16="http://schemas.microsoft.com/office/drawing/2014/main" id="{5787A0A7-16DB-4F60-940C-071CB42D56A4}"/>
                  </a:ext>
                </a:extLst>
              </p:cNvPr>
              <p:cNvGrpSpPr>
                <a:grpSpLocks/>
              </p:cNvGrpSpPr>
              <p:nvPr/>
            </p:nvGrpSpPr>
            <p:grpSpPr bwMode="auto">
              <a:xfrm>
                <a:off x="357" y="1582"/>
                <a:ext cx="506" cy="374"/>
                <a:chOff x="357" y="1582"/>
                <a:chExt cx="506" cy="374"/>
              </a:xfrm>
            </p:grpSpPr>
            <p:sp>
              <p:nvSpPr>
                <p:cNvPr id="94300" name="Rectangle 92">
                  <a:extLst>
                    <a:ext uri="{FF2B5EF4-FFF2-40B4-BE49-F238E27FC236}">
                      <a16:creationId xmlns:a16="http://schemas.microsoft.com/office/drawing/2014/main" id="{FBDF68BB-FDC0-4FF3-ACB3-3C4479E1141F}"/>
                    </a:ext>
                  </a:extLst>
                </p:cNvPr>
                <p:cNvSpPr>
                  <a:spLocks noChangeArrowheads="1"/>
                </p:cNvSpPr>
                <p:nvPr/>
              </p:nvSpPr>
              <p:spPr bwMode="auto">
                <a:xfrm>
                  <a:off x="400" y="1582"/>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10．6</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01" name="Rectangle 93">
                  <a:extLst>
                    <a:ext uri="{FF2B5EF4-FFF2-40B4-BE49-F238E27FC236}">
                      <a16:creationId xmlns:a16="http://schemas.microsoft.com/office/drawing/2014/main" id="{74A5042B-606A-43DD-B01A-95B7FEB8A999}"/>
                    </a:ext>
                  </a:extLst>
                </p:cNvPr>
                <p:cNvSpPr>
                  <a:spLocks noChangeArrowheads="1"/>
                </p:cNvSpPr>
                <p:nvPr/>
              </p:nvSpPr>
              <p:spPr bwMode="auto">
                <a:xfrm>
                  <a:off x="357" y="1582"/>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02" name="Group 94">
                <a:extLst>
                  <a:ext uri="{FF2B5EF4-FFF2-40B4-BE49-F238E27FC236}">
                    <a16:creationId xmlns:a16="http://schemas.microsoft.com/office/drawing/2014/main" id="{EA3D3ECD-933F-44DB-AE25-E002DC613FCC}"/>
                  </a:ext>
                </a:extLst>
              </p:cNvPr>
              <p:cNvGrpSpPr>
                <a:grpSpLocks/>
              </p:cNvGrpSpPr>
              <p:nvPr/>
            </p:nvGrpSpPr>
            <p:grpSpPr bwMode="auto">
              <a:xfrm>
                <a:off x="863" y="1582"/>
                <a:ext cx="656" cy="374"/>
                <a:chOff x="863" y="1582"/>
                <a:chExt cx="656" cy="374"/>
              </a:xfrm>
            </p:grpSpPr>
            <p:sp>
              <p:nvSpPr>
                <p:cNvPr id="94303" name="Rectangle 95">
                  <a:extLst>
                    <a:ext uri="{FF2B5EF4-FFF2-40B4-BE49-F238E27FC236}">
                      <a16:creationId xmlns:a16="http://schemas.microsoft.com/office/drawing/2014/main" id="{3A4C420E-4F12-4D43-B012-0512ACF92D4A}"/>
                    </a:ext>
                  </a:extLst>
                </p:cNvPr>
                <p:cNvSpPr>
                  <a:spLocks noChangeArrowheads="1"/>
                </p:cNvSpPr>
                <p:nvPr/>
              </p:nvSpPr>
              <p:spPr bwMode="auto">
                <a:xfrm>
                  <a:off x="906" y="1582"/>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0．4</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04" name="Rectangle 96">
                  <a:extLst>
                    <a:ext uri="{FF2B5EF4-FFF2-40B4-BE49-F238E27FC236}">
                      <a16:creationId xmlns:a16="http://schemas.microsoft.com/office/drawing/2014/main" id="{34FFB0AE-7CA2-4B44-9545-C5AAD7C26CAD}"/>
                    </a:ext>
                  </a:extLst>
                </p:cNvPr>
                <p:cNvSpPr>
                  <a:spLocks noChangeArrowheads="1"/>
                </p:cNvSpPr>
                <p:nvPr/>
              </p:nvSpPr>
              <p:spPr bwMode="auto">
                <a:xfrm>
                  <a:off x="863" y="1582"/>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05" name="Group 97">
                <a:extLst>
                  <a:ext uri="{FF2B5EF4-FFF2-40B4-BE49-F238E27FC236}">
                    <a16:creationId xmlns:a16="http://schemas.microsoft.com/office/drawing/2014/main" id="{2AFA039F-C109-491A-82CB-BB544B10CA6C}"/>
                  </a:ext>
                </a:extLst>
              </p:cNvPr>
              <p:cNvGrpSpPr>
                <a:grpSpLocks/>
              </p:cNvGrpSpPr>
              <p:nvPr/>
            </p:nvGrpSpPr>
            <p:grpSpPr bwMode="auto">
              <a:xfrm>
                <a:off x="1519" y="1582"/>
                <a:ext cx="662" cy="374"/>
                <a:chOff x="1519" y="1582"/>
                <a:chExt cx="662" cy="374"/>
              </a:xfrm>
            </p:grpSpPr>
            <p:sp>
              <p:nvSpPr>
                <p:cNvPr id="94306" name="Rectangle 98">
                  <a:extLst>
                    <a:ext uri="{FF2B5EF4-FFF2-40B4-BE49-F238E27FC236}">
                      <a16:creationId xmlns:a16="http://schemas.microsoft.com/office/drawing/2014/main" id="{BFC3CD6F-5E92-46CE-91C6-281B2EF719C4}"/>
                    </a:ext>
                  </a:extLst>
                </p:cNvPr>
                <p:cNvSpPr>
                  <a:spLocks noChangeArrowheads="1"/>
                </p:cNvSpPr>
                <p:nvPr/>
              </p:nvSpPr>
              <p:spPr bwMode="auto">
                <a:xfrm>
                  <a:off x="1562" y="1582"/>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07" name="Rectangle 99">
                  <a:extLst>
                    <a:ext uri="{FF2B5EF4-FFF2-40B4-BE49-F238E27FC236}">
                      <a16:creationId xmlns:a16="http://schemas.microsoft.com/office/drawing/2014/main" id="{50F45598-1EB1-41D7-BBA7-117BB7E2D81D}"/>
                    </a:ext>
                  </a:extLst>
                </p:cNvPr>
                <p:cNvSpPr>
                  <a:spLocks noChangeArrowheads="1"/>
                </p:cNvSpPr>
                <p:nvPr/>
              </p:nvSpPr>
              <p:spPr bwMode="auto">
                <a:xfrm>
                  <a:off x="1519" y="1582"/>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08" name="Group 100">
                <a:extLst>
                  <a:ext uri="{FF2B5EF4-FFF2-40B4-BE49-F238E27FC236}">
                    <a16:creationId xmlns:a16="http://schemas.microsoft.com/office/drawing/2014/main" id="{C854A7CA-50FC-4E32-B2B3-3AB892A2BD0F}"/>
                  </a:ext>
                </a:extLst>
              </p:cNvPr>
              <p:cNvGrpSpPr>
                <a:grpSpLocks/>
              </p:cNvGrpSpPr>
              <p:nvPr/>
            </p:nvGrpSpPr>
            <p:grpSpPr bwMode="auto">
              <a:xfrm>
                <a:off x="2181" y="1582"/>
                <a:ext cx="667" cy="374"/>
                <a:chOff x="2181" y="1582"/>
                <a:chExt cx="667" cy="374"/>
              </a:xfrm>
            </p:grpSpPr>
            <p:sp>
              <p:nvSpPr>
                <p:cNvPr id="94309" name="Rectangle 101">
                  <a:extLst>
                    <a:ext uri="{FF2B5EF4-FFF2-40B4-BE49-F238E27FC236}">
                      <a16:creationId xmlns:a16="http://schemas.microsoft.com/office/drawing/2014/main" id="{A46C56C0-FB33-4B64-A237-9327FBD074F3}"/>
                    </a:ext>
                  </a:extLst>
                </p:cNvPr>
                <p:cNvSpPr>
                  <a:spLocks noChangeArrowheads="1"/>
                </p:cNvSpPr>
                <p:nvPr/>
              </p:nvSpPr>
              <p:spPr bwMode="auto">
                <a:xfrm>
                  <a:off x="2224" y="1582"/>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11．9</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10" name="Rectangle 102">
                  <a:extLst>
                    <a:ext uri="{FF2B5EF4-FFF2-40B4-BE49-F238E27FC236}">
                      <a16:creationId xmlns:a16="http://schemas.microsoft.com/office/drawing/2014/main" id="{14468CB4-0708-4ADA-B4D4-7EBD2C99DCAB}"/>
                    </a:ext>
                  </a:extLst>
                </p:cNvPr>
                <p:cNvSpPr>
                  <a:spLocks noChangeArrowheads="1"/>
                </p:cNvSpPr>
                <p:nvPr/>
              </p:nvSpPr>
              <p:spPr bwMode="auto">
                <a:xfrm>
                  <a:off x="2181" y="1582"/>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11" name="Group 103">
                <a:extLst>
                  <a:ext uri="{FF2B5EF4-FFF2-40B4-BE49-F238E27FC236}">
                    <a16:creationId xmlns:a16="http://schemas.microsoft.com/office/drawing/2014/main" id="{29C8DD9C-1555-4D54-8C57-3F69AC25EF87}"/>
                  </a:ext>
                </a:extLst>
              </p:cNvPr>
              <p:cNvGrpSpPr>
                <a:grpSpLocks/>
              </p:cNvGrpSpPr>
              <p:nvPr/>
            </p:nvGrpSpPr>
            <p:grpSpPr bwMode="auto">
              <a:xfrm>
                <a:off x="2848" y="1582"/>
                <a:ext cx="482" cy="374"/>
                <a:chOff x="2848" y="1582"/>
                <a:chExt cx="482" cy="374"/>
              </a:xfrm>
            </p:grpSpPr>
            <p:sp>
              <p:nvSpPr>
                <p:cNvPr id="94312" name="Rectangle 104">
                  <a:extLst>
                    <a:ext uri="{FF2B5EF4-FFF2-40B4-BE49-F238E27FC236}">
                      <a16:creationId xmlns:a16="http://schemas.microsoft.com/office/drawing/2014/main" id="{F162FB0F-7C27-4DEE-9E2C-26C1CAC93E88}"/>
                    </a:ext>
                  </a:extLst>
                </p:cNvPr>
                <p:cNvSpPr>
                  <a:spLocks noChangeArrowheads="1"/>
                </p:cNvSpPr>
                <p:nvPr/>
              </p:nvSpPr>
              <p:spPr bwMode="auto">
                <a:xfrm>
                  <a:off x="2891" y="1582"/>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12．3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13" name="Rectangle 105">
                  <a:extLst>
                    <a:ext uri="{FF2B5EF4-FFF2-40B4-BE49-F238E27FC236}">
                      <a16:creationId xmlns:a16="http://schemas.microsoft.com/office/drawing/2014/main" id="{71D0ECB4-36B5-440C-8751-17C66CE1FD37}"/>
                    </a:ext>
                  </a:extLst>
                </p:cNvPr>
                <p:cNvSpPr>
                  <a:spLocks noChangeArrowheads="1"/>
                </p:cNvSpPr>
                <p:nvPr/>
              </p:nvSpPr>
              <p:spPr bwMode="auto">
                <a:xfrm>
                  <a:off x="2848" y="1582"/>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14" name="Group 106">
                <a:extLst>
                  <a:ext uri="{FF2B5EF4-FFF2-40B4-BE49-F238E27FC236}">
                    <a16:creationId xmlns:a16="http://schemas.microsoft.com/office/drawing/2014/main" id="{57896141-52AE-4C90-884B-1FDF6E5BFA29}"/>
                  </a:ext>
                </a:extLst>
              </p:cNvPr>
              <p:cNvGrpSpPr>
                <a:grpSpLocks/>
              </p:cNvGrpSpPr>
              <p:nvPr/>
            </p:nvGrpSpPr>
            <p:grpSpPr bwMode="auto">
              <a:xfrm>
                <a:off x="3330" y="1582"/>
                <a:ext cx="536" cy="374"/>
                <a:chOff x="3330" y="1582"/>
                <a:chExt cx="536" cy="374"/>
              </a:xfrm>
            </p:grpSpPr>
            <p:sp>
              <p:nvSpPr>
                <p:cNvPr id="94315" name="Rectangle 107">
                  <a:extLst>
                    <a:ext uri="{FF2B5EF4-FFF2-40B4-BE49-F238E27FC236}">
                      <a16:creationId xmlns:a16="http://schemas.microsoft.com/office/drawing/2014/main" id="{DF3EFE60-321D-490C-B72E-8F09FF49BACE}"/>
                    </a:ext>
                  </a:extLst>
                </p:cNvPr>
                <p:cNvSpPr>
                  <a:spLocks noChangeArrowheads="1"/>
                </p:cNvSpPr>
                <p:nvPr/>
              </p:nvSpPr>
              <p:spPr bwMode="auto">
                <a:xfrm>
                  <a:off x="3373" y="1582"/>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16" name="Rectangle 108">
                  <a:extLst>
                    <a:ext uri="{FF2B5EF4-FFF2-40B4-BE49-F238E27FC236}">
                      <a16:creationId xmlns:a16="http://schemas.microsoft.com/office/drawing/2014/main" id="{9FE9EE97-A8C1-4021-B696-7730CFACDB1D}"/>
                    </a:ext>
                  </a:extLst>
                </p:cNvPr>
                <p:cNvSpPr>
                  <a:spLocks noChangeArrowheads="1"/>
                </p:cNvSpPr>
                <p:nvPr/>
              </p:nvSpPr>
              <p:spPr bwMode="auto">
                <a:xfrm>
                  <a:off x="3330" y="1582"/>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17" name="Group 109">
                <a:extLst>
                  <a:ext uri="{FF2B5EF4-FFF2-40B4-BE49-F238E27FC236}">
                    <a16:creationId xmlns:a16="http://schemas.microsoft.com/office/drawing/2014/main" id="{24068A54-B1A2-4C96-8654-28CFE0B1273F}"/>
                  </a:ext>
                </a:extLst>
              </p:cNvPr>
              <p:cNvGrpSpPr>
                <a:grpSpLocks/>
              </p:cNvGrpSpPr>
              <p:nvPr/>
            </p:nvGrpSpPr>
            <p:grpSpPr bwMode="auto">
              <a:xfrm>
                <a:off x="0" y="1956"/>
                <a:ext cx="357" cy="374"/>
                <a:chOff x="0" y="1956"/>
                <a:chExt cx="357" cy="374"/>
              </a:xfrm>
            </p:grpSpPr>
            <p:sp>
              <p:nvSpPr>
                <p:cNvPr id="94318" name="Rectangle 110">
                  <a:extLst>
                    <a:ext uri="{FF2B5EF4-FFF2-40B4-BE49-F238E27FC236}">
                      <a16:creationId xmlns:a16="http://schemas.microsoft.com/office/drawing/2014/main" id="{DF854531-AFA7-48EA-AFAE-94CD3B92F97A}"/>
                    </a:ext>
                  </a:extLst>
                </p:cNvPr>
                <p:cNvSpPr>
                  <a:spLocks noChangeArrowheads="1"/>
                </p:cNvSpPr>
                <p:nvPr/>
              </p:nvSpPr>
              <p:spPr bwMode="auto">
                <a:xfrm>
                  <a:off x="43" y="1956"/>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19" name="Rectangle 111">
                  <a:extLst>
                    <a:ext uri="{FF2B5EF4-FFF2-40B4-BE49-F238E27FC236}">
                      <a16:creationId xmlns:a16="http://schemas.microsoft.com/office/drawing/2014/main" id="{CB012F24-3837-4D09-B3BC-28ABB8796750}"/>
                    </a:ext>
                  </a:extLst>
                </p:cNvPr>
                <p:cNvSpPr>
                  <a:spLocks noChangeArrowheads="1"/>
                </p:cNvSpPr>
                <p:nvPr/>
              </p:nvSpPr>
              <p:spPr bwMode="auto">
                <a:xfrm>
                  <a:off x="0" y="1956"/>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20" name="Group 112">
                <a:extLst>
                  <a:ext uri="{FF2B5EF4-FFF2-40B4-BE49-F238E27FC236}">
                    <a16:creationId xmlns:a16="http://schemas.microsoft.com/office/drawing/2014/main" id="{EE9011EE-DD51-42C5-A3FF-2553984D5BEB}"/>
                  </a:ext>
                </a:extLst>
              </p:cNvPr>
              <p:cNvGrpSpPr>
                <a:grpSpLocks/>
              </p:cNvGrpSpPr>
              <p:nvPr/>
            </p:nvGrpSpPr>
            <p:grpSpPr bwMode="auto">
              <a:xfrm>
                <a:off x="357" y="1956"/>
                <a:ext cx="506" cy="374"/>
                <a:chOff x="357" y="1956"/>
                <a:chExt cx="506" cy="374"/>
              </a:xfrm>
            </p:grpSpPr>
            <p:sp>
              <p:nvSpPr>
                <p:cNvPr id="94321" name="Rectangle 113">
                  <a:extLst>
                    <a:ext uri="{FF2B5EF4-FFF2-40B4-BE49-F238E27FC236}">
                      <a16:creationId xmlns:a16="http://schemas.microsoft.com/office/drawing/2014/main" id="{D7C845E8-4208-4445-B9A2-76E700BF3BC2}"/>
                    </a:ext>
                  </a:extLst>
                </p:cNvPr>
                <p:cNvSpPr>
                  <a:spLocks noChangeArrowheads="1"/>
                </p:cNvSpPr>
                <p:nvPr/>
              </p:nvSpPr>
              <p:spPr bwMode="auto">
                <a:xfrm>
                  <a:off x="400" y="1956"/>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22" name="Rectangle 114">
                  <a:extLst>
                    <a:ext uri="{FF2B5EF4-FFF2-40B4-BE49-F238E27FC236}">
                      <a16:creationId xmlns:a16="http://schemas.microsoft.com/office/drawing/2014/main" id="{F6BF72DE-A99F-4D8E-B837-A72DA449D4FA}"/>
                    </a:ext>
                  </a:extLst>
                </p:cNvPr>
                <p:cNvSpPr>
                  <a:spLocks noChangeArrowheads="1"/>
                </p:cNvSpPr>
                <p:nvPr/>
              </p:nvSpPr>
              <p:spPr bwMode="auto">
                <a:xfrm>
                  <a:off x="357" y="1956"/>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23" name="Group 115">
                <a:extLst>
                  <a:ext uri="{FF2B5EF4-FFF2-40B4-BE49-F238E27FC236}">
                    <a16:creationId xmlns:a16="http://schemas.microsoft.com/office/drawing/2014/main" id="{203F0ED7-735C-4F40-86C5-B169897B08CF}"/>
                  </a:ext>
                </a:extLst>
              </p:cNvPr>
              <p:cNvGrpSpPr>
                <a:grpSpLocks/>
              </p:cNvGrpSpPr>
              <p:nvPr/>
            </p:nvGrpSpPr>
            <p:grpSpPr bwMode="auto">
              <a:xfrm>
                <a:off x="863" y="1956"/>
                <a:ext cx="656" cy="374"/>
                <a:chOff x="863" y="1956"/>
                <a:chExt cx="656" cy="374"/>
              </a:xfrm>
            </p:grpSpPr>
            <p:sp>
              <p:nvSpPr>
                <p:cNvPr id="94324" name="Rectangle 116">
                  <a:extLst>
                    <a:ext uri="{FF2B5EF4-FFF2-40B4-BE49-F238E27FC236}">
                      <a16:creationId xmlns:a16="http://schemas.microsoft.com/office/drawing/2014/main" id="{9F0B45CF-AB2D-4CF8-8DFD-1973D2191709}"/>
                    </a:ext>
                  </a:extLst>
                </p:cNvPr>
                <p:cNvSpPr>
                  <a:spLocks noChangeArrowheads="1"/>
                </p:cNvSpPr>
                <p:nvPr/>
              </p:nvSpPr>
              <p:spPr bwMode="auto">
                <a:xfrm>
                  <a:off x="906" y="1956"/>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0．2</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25" name="Rectangle 117">
                  <a:extLst>
                    <a:ext uri="{FF2B5EF4-FFF2-40B4-BE49-F238E27FC236}">
                      <a16:creationId xmlns:a16="http://schemas.microsoft.com/office/drawing/2014/main" id="{9E25B801-5C42-49AB-A0CA-0543E904A076}"/>
                    </a:ext>
                  </a:extLst>
                </p:cNvPr>
                <p:cNvSpPr>
                  <a:spLocks noChangeArrowheads="1"/>
                </p:cNvSpPr>
                <p:nvPr/>
              </p:nvSpPr>
              <p:spPr bwMode="auto">
                <a:xfrm>
                  <a:off x="863" y="1956"/>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26" name="Group 118">
                <a:extLst>
                  <a:ext uri="{FF2B5EF4-FFF2-40B4-BE49-F238E27FC236}">
                    <a16:creationId xmlns:a16="http://schemas.microsoft.com/office/drawing/2014/main" id="{BF5EFE63-BBEC-4677-9023-F4EEDFFD8FE8}"/>
                  </a:ext>
                </a:extLst>
              </p:cNvPr>
              <p:cNvGrpSpPr>
                <a:grpSpLocks/>
              </p:cNvGrpSpPr>
              <p:nvPr/>
            </p:nvGrpSpPr>
            <p:grpSpPr bwMode="auto">
              <a:xfrm>
                <a:off x="1519" y="1956"/>
                <a:ext cx="662" cy="374"/>
                <a:chOff x="1519" y="1956"/>
                <a:chExt cx="662" cy="374"/>
              </a:xfrm>
            </p:grpSpPr>
            <p:sp>
              <p:nvSpPr>
                <p:cNvPr id="94327" name="Rectangle 119">
                  <a:extLst>
                    <a:ext uri="{FF2B5EF4-FFF2-40B4-BE49-F238E27FC236}">
                      <a16:creationId xmlns:a16="http://schemas.microsoft.com/office/drawing/2014/main" id="{55789016-6D1B-4606-8C1E-AE9DE78E3086}"/>
                    </a:ext>
                  </a:extLst>
                </p:cNvPr>
                <p:cNvSpPr>
                  <a:spLocks noChangeArrowheads="1"/>
                </p:cNvSpPr>
                <p:nvPr/>
              </p:nvSpPr>
              <p:spPr bwMode="auto">
                <a:xfrm>
                  <a:off x="1562" y="1956"/>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28" name="Rectangle 120">
                  <a:extLst>
                    <a:ext uri="{FF2B5EF4-FFF2-40B4-BE49-F238E27FC236}">
                      <a16:creationId xmlns:a16="http://schemas.microsoft.com/office/drawing/2014/main" id="{9181211B-4CCD-420B-A8C0-4114DEA6C921}"/>
                    </a:ext>
                  </a:extLst>
                </p:cNvPr>
                <p:cNvSpPr>
                  <a:spLocks noChangeArrowheads="1"/>
                </p:cNvSpPr>
                <p:nvPr/>
              </p:nvSpPr>
              <p:spPr bwMode="auto">
                <a:xfrm>
                  <a:off x="1519" y="1956"/>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29" name="Group 121">
                <a:extLst>
                  <a:ext uri="{FF2B5EF4-FFF2-40B4-BE49-F238E27FC236}">
                    <a16:creationId xmlns:a16="http://schemas.microsoft.com/office/drawing/2014/main" id="{4F99E8B2-3567-4AC2-8ADA-9C831FB86685}"/>
                  </a:ext>
                </a:extLst>
              </p:cNvPr>
              <p:cNvGrpSpPr>
                <a:grpSpLocks/>
              </p:cNvGrpSpPr>
              <p:nvPr/>
            </p:nvGrpSpPr>
            <p:grpSpPr bwMode="auto">
              <a:xfrm>
                <a:off x="2181" y="1956"/>
                <a:ext cx="667" cy="374"/>
                <a:chOff x="2181" y="1956"/>
                <a:chExt cx="667" cy="374"/>
              </a:xfrm>
            </p:grpSpPr>
            <p:sp>
              <p:nvSpPr>
                <p:cNvPr id="94330" name="Rectangle 122">
                  <a:extLst>
                    <a:ext uri="{FF2B5EF4-FFF2-40B4-BE49-F238E27FC236}">
                      <a16:creationId xmlns:a16="http://schemas.microsoft.com/office/drawing/2014/main" id="{BC5FF441-385E-4BAF-9590-7B46DB3F1E23}"/>
                    </a:ext>
                  </a:extLst>
                </p:cNvPr>
                <p:cNvSpPr>
                  <a:spLocks noChangeArrowheads="1"/>
                </p:cNvSpPr>
                <p:nvPr/>
              </p:nvSpPr>
              <p:spPr bwMode="auto">
                <a:xfrm>
                  <a:off x="2224" y="1956"/>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31" name="Rectangle 123">
                  <a:extLst>
                    <a:ext uri="{FF2B5EF4-FFF2-40B4-BE49-F238E27FC236}">
                      <a16:creationId xmlns:a16="http://schemas.microsoft.com/office/drawing/2014/main" id="{3AFE9D02-8EA3-4122-ABD5-30CED6B0B38E}"/>
                    </a:ext>
                  </a:extLst>
                </p:cNvPr>
                <p:cNvSpPr>
                  <a:spLocks noChangeArrowheads="1"/>
                </p:cNvSpPr>
                <p:nvPr/>
              </p:nvSpPr>
              <p:spPr bwMode="auto">
                <a:xfrm>
                  <a:off x="2181" y="1956"/>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32" name="Group 124">
                <a:extLst>
                  <a:ext uri="{FF2B5EF4-FFF2-40B4-BE49-F238E27FC236}">
                    <a16:creationId xmlns:a16="http://schemas.microsoft.com/office/drawing/2014/main" id="{E419DAA1-62DA-467F-905C-2730FC6DC5E5}"/>
                  </a:ext>
                </a:extLst>
              </p:cNvPr>
              <p:cNvGrpSpPr>
                <a:grpSpLocks/>
              </p:cNvGrpSpPr>
              <p:nvPr/>
            </p:nvGrpSpPr>
            <p:grpSpPr bwMode="auto">
              <a:xfrm>
                <a:off x="2848" y="1956"/>
                <a:ext cx="482" cy="374"/>
                <a:chOff x="2848" y="1956"/>
                <a:chExt cx="482" cy="374"/>
              </a:xfrm>
            </p:grpSpPr>
            <p:sp>
              <p:nvSpPr>
                <p:cNvPr id="94333" name="Rectangle 125">
                  <a:extLst>
                    <a:ext uri="{FF2B5EF4-FFF2-40B4-BE49-F238E27FC236}">
                      <a16:creationId xmlns:a16="http://schemas.microsoft.com/office/drawing/2014/main" id="{6E78DCF6-8CFE-4D87-A489-ECC4A823BECD}"/>
                    </a:ext>
                  </a:extLst>
                </p:cNvPr>
                <p:cNvSpPr>
                  <a:spLocks noChangeArrowheads="1"/>
                </p:cNvSpPr>
                <p:nvPr/>
              </p:nvSpPr>
              <p:spPr bwMode="auto">
                <a:xfrm>
                  <a:off x="2891" y="1956"/>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34" name="Rectangle 126">
                  <a:extLst>
                    <a:ext uri="{FF2B5EF4-FFF2-40B4-BE49-F238E27FC236}">
                      <a16:creationId xmlns:a16="http://schemas.microsoft.com/office/drawing/2014/main" id="{53789C02-BCDC-4872-A434-6AC9E4E97492}"/>
                    </a:ext>
                  </a:extLst>
                </p:cNvPr>
                <p:cNvSpPr>
                  <a:spLocks noChangeArrowheads="1"/>
                </p:cNvSpPr>
                <p:nvPr/>
              </p:nvSpPr>
              <p:spPr bwMode="auto">
                <a:xfrm>
                  <a:off x="2848" y="1956"/>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35" name="Group 127">
                <a:extLst>
                  <a:ext uri="{FF2B5EF4-FFF2-40B4-BE49-F238E27FC236}">
                    <a16:creationId xmlns:a16="http://schemas.microsoft.com/office/drawing/2014/main" id="{DAB41321-C1A1-4CBC-AEFC-B4BBC78CBAB6}"/>
                  </a:ext>
                </a:extLst>
              </p:cNvPr>
              <p:cNvGrpSpPr>
                <a:grpSpLocks/>
              </p:cNvGrpSpPr>
              <p:nvPr/>
            </p:nvGrpSpPr>
            <p:grpSpPr bwMode="auto">
              <a:xfrm>
                <a:off x="3330" y="1956"/>
                <a:ext cx="536" cy="374"/>
                <a:chOff x="3330" y="1956"/>
                <a:chExt cx="536" cy="374"/>
              </a:xfrm>
            </p:grpSpPr>
            <p:sp>
              <p:nvSpPr>
                <p:cNvPr id="94336" name="Rectangle 128">
                  <a:extLst>
                    <a:ext uri="{FF2B5EF4-FFF2-40B4-BE49-F238E27FC236}">
                      <a16:creationId xmlns:a16="http://schemas.microsoft.com/office/drawing/2014/main" id="{B9591F4A-EA38-46C3-B288-0063D06CF2D0}"/>
                    </a:ext>
                  </a:extLst>
                </p:cNvPr>
                <p:cNvSpPr>
                  <a:spLocks noChangeArrowheads="1"/>
                </p:cNvSpPr>
                <p:nvPr/>
              </p:nvSpPr>
              <p:spPr bwMode="auto">
                <a:xfrm>
                  <a:off x="3373" y="1956"/>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37" name="Rectangle 129">
                  <a:extLst>
                    <a:ext uri="{FF2B5EF4-FFF2-40B4-BE49-F238E27FC236}">
                      <a16:creationId xmlns:a16="http://schemas.microsoft.com/office/drawing/2014/main" id="{8C8F3AA1-E492-4FAA-80AA-2C687D265144}"/>
                    </a:ext>
                  </a:extLst>
                </p:cNvPr>
                <p:cNvSpPr>
                  <a:spLocks noChangeArrowheads="1"/>
                </p:cNvSpPr>
                <p:nvPr/>
              </p:nvSpPr>
              <p:spPr bwMode="auto">
                <a:xfrm>
                  <a:off x="3330" y="1956"/>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94338" name="Rectangle 130">
              <a:extLst>
                <a:ext uri="{FF2B5EF4-FFF2-40B4-BE49-F238E27FC236}">
                  <a16:creationId xmlns:a16="http://schemas.microsoft.com/office/drawing/2014/main" id="{214A6D97-45FC-4CC6-9C7E-D87E3844E916}"/>
                </a:ext>
              </a:extLst>
            </p:cNvPr>
            <p:cNvSpPr>
              <a:spLocks noChangeArrowheads="1"/>
            </p:cNvSpPr>
            <p:nvPr/>
          </p:nvSpPr>
          <p:spPr bwMode="auto">
            <a:xfrm>
              <a:off x="-3" y="-3"/>
              <a:ext cx="3872" cy="233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94339" name="Text Box 131">
            <a:extLst>
              <a:ext uri="{FF2B5EF4-FFF2-40B4-BE49-F238E27FC236}">
                <a16:creationId xmlns:a16="http://schemas.microsoft.com/office/drawing/2014/main" id="{C6CF70E1-6A74-4741-AA57-9C45E6A24ECE}"/>
              </a:ext>
            </a:extLst>
          </p:cNvPr>
          <p:cNvSpPr txBox="1">
            <a:spLocks noChangeArrowheads="1"/>
          </p:cNvSpPr>
          <p:nvPr/>
        </p:nvSpPr>
        <p:spPr bwMode="auto">
          <a:xfrm>
            <a:off x="337220" y="4648200"/>
            <a:ext cx="8324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C0066"/>
                </a:solidFill>
                <a:latin typeface="楷体_GB2312" pitchFamily="49" charset="-122"/>
                <a:ea typeface="楷体_GB2312" pitchFamily="49" charset="-122"/>
              </a:rPr>
              <a:t>系统的平均周转时间为：（0.7+1.0+1.4+1.7+0.8）/5=1.12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1081" y="129287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实时系统的调度算法</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665552" y="1383897"/>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833640" y="2174674"/>
            <a:ext cx="6326919" cy="923330"/>
          </a:xfrm>
          <a:prstGeom prst="rect">
            <a:avLst/>
          </a:prstGeom>
        </p:spPr>
        <p:txBody>
          <a:bodyPr wrap="square">
            <a:spAutoFit/>
          </a:bodyPr>
          <a:lstStyle/>
          <a:p>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在实时系统中，某些任务是实时任务，它必须能够满足时限要求，即，满足给定的一个最后期限，最后期限指定任务开始时间或结束时间。</a:t>
            </a:r>
            <a:endParaRPr lang="zh-CN" altLang="en-US" b="1" dirty="0">
              <a:latin typeface="华文楷体" panose="02010600040101010101" pitchFamily="2" charset="-122"/>
              <a:ea typeface="华文楷体" panose="02010600040101010101" pitchFamily="2" charset="-122"/>
            </a:endParaRPr>
          </a:p>
        </p:txBody>
      </p:sp>
      <p:sp>
        <p:nvSpPr>
          <p:cNvPr id="6" name="矩形 5"/>
          <p:cNvSpPr/>
          <p:nvPr/>
        </p:nvSpPr>
        <p:spPr>
          <a:xfrm>
            <a:off x="665552" y="3571494"/>
            <a:ext cx="6663096" cy="1823576"/>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实时系统中的任务分为软实时任务和硬实时任务两类。</a:t>
            </a:r>
            <a:endParaRPr lang="en-US" altLang="zh-CN" b="1" kern="100" dirty="0">
              <a:solidFill>
                <a:srgbClr val="000000"/>
              </a:solidFill>
              <a:latin typeface="华文楷体" panose="02010600040101010101" pitchFamily="2" charset="-122"/>
              <a:ea typeface="华文楷体" panose="02010600040101010101" pitchFamily="2" charset="-122"/>
            </a:endParaRPr>
          </a:p>
          <a:p>
            <a:pPr marL="285750" indent="-285750" algn="just">
              <a:lnSpc>
                <a:spcPct val="125000"/>
              </a:lnSpc>
              <a:spcAft>
                <a:spcPts val="0"/>
              </a:spcAft>
              <a:buFont typeface="Wingdings" panose="05000000000000000000" pitchFamily="2" charset="2"/>
              <a:buChar char="l"/>
            </a:pPr>
            <a:r>
              <a:rPr lang="zh-CN" altLang="zh-CN" b="1" kern="100" dirty="0">
                <a:solidFill>
                  <a:srgbClr val="6C0000"/>
                </a:solidFill>
                <a:latin typeface="华文楷体" panose="02010600040101010101" pitchFamily="2" charset="-122"/>
                <a:ea typeface="华文楷体" panose="02010600040101010101" pitchFamily="2" charset="-122"/>
              </a:rPr>
              <a:t>硬实时任务</a:t>
            </a:r>
            <a:r>
              <a:rPr lang="zh-CN" altLang="zh-CN" b="1" kern="100" dirty="0">
                <a:solidFill>
                  <a:srgbClr val="000000"/>
                </a:solidFill>
                <a:latin typeface="华文楷体" panose="02010600040101010101" pitchFamily="2" charset="-122"/>
                <a:ea typeface="华文楷体" panose="02010600040101010101" pitchFamily="2" charset="-122"/>
              </a:rPr>
              <a:t>必须满足最后期限，否则会带来灾难性后果或致命性错误。</a:t>
            </a:r>
            <a:r>
              <a:rPr lang="en-US" altLang="zh-CN" b="1" kern="100" dirty="0">
                <a:solidFill>
                  <a:srgbClr val="000000"/>
                </a:solidFill>
                <a:latin typeface="华文楷体" panose="02010600040101010101" pitchFamily="2" charset="-122"/>
                <a:ea typeface="华文楷体" panose="02010600040101010101" pitchFamily="2" charset="-122"/>
              </a:rPr>
              <a:t>  </a:t>
            </a:r>
          </a:p>
          <a:p>
            <a:pPr marL="285750" indent="-285750" algn="just">
              <a:lnSpc>
                <a:spcPct val="125000"/>
              </a:lnSpc>
              <a:spcAft>
                <a:spcPts val="0"/>
              </a:spcAft>
              <a:buFont typeface="Wingdings" panose="05000000000000000000" pitchFamily="2" charset="2"/>
              <a:buChar char="l"/>
            </a:pPr>
            <a:r>
              <a:rPr lang="zh-CN" altLang="zh-CN" b="1" kern="100" dirty="0">
                <a:solidFill>
                  <a:srgbClr val="6C0000"/>
                </a:solidFill>
                <a:latin typeface="华文楷体" panose="02010600040101010101" pitchFamily="2" charset="-122"/>
                <a:ea typeface="华文楷体" panose="02010600040101010101" pitchFamily="2" charset="-122"/>
              </a:rPr>
              <a:t>软实时任务</a:t>
            </a:r>
            <a:r>
              <a:rPr lang="zh-CN" altLang="zh-CN" b="1" kern="100" dirty="0">
                <a:solidFill>
                  <a:srgbClr val="000000"/>
                </a:solidFill>
                <a:latin typeface="华文楷体" panose="02010600040101010101" pitchFamily="2" charset="-122"/>
                <a:ea typeface="华文楷体" panose="02010600040101010101" pitchFamily="2" charset="-122"/>
              </a:rPr>
              <a:t>希望能满足最后期限，但对最后期限的要求不是强制的，即使超过了这个期限，任务的完成也是有意义的。</a:t>
            </a:r>
            <a:r>
              <a:rPr lang="en-US" altLang="zh-CN" b="1" kern="100" dirty="0">
                <a:solidFill>
                  <a:srgbClr val="000000"/>
                </a:solidFill>
                <a:latin typeface="华文楷体" panose="02010600040101010101" pitchFamily="2" charset="-122"/>
                <a:ea typeface="华文楷体" panose="02010600040101010101" pitchFamily="2" charset="-122"/>
              </a:rPr>
              <a:t> </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4372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04AA053B-5B7D-44D5-A155-81B8C354CB31}"/>
              </a:ext>
            </a:extLst>
          </p:cNvPr>
          <p:cNvSpPr>
            <a:spLocks noGrp="1"/>
          </p:cNvSpPr>
          <p:nvPr>
            <p:ph type="title"/>
          </p:nvPr>
        </p:nvSpPr>
        <p:spPr>
          <a:xfrm>
            <a:off x="685800" y="685800"/>
            <a:ext cx="7772400" cy="609600"/>
          </a:xfrm>
          <a:noFill/>
          <a:ln/>
        </p:spPr>
        <p:txBody>
          <a:bodyPr>
            <a:normAutofit fontScale="90000"/>
          </a:bodyPr>
          <a:lstStyle/>
          <a:p>
            <a:r>
              <a:rPr lang="zh-CN" altLang="en-US" dirty="0">
                <a:solidFill>
                  <a:srgbClr val="CC0066"/>
                </a:solidFill>
                <a:latin typeface="楷体_GB2312" pitchFamily="49" charset="-122"/>
                <a:ea typeface="楷体_GB2312" pitchFamily="49" charset="-122"/>
              </a:rPr>
              <a:t>实时系统中的调度 </a:t>
            </a:r>
          </a:p>
        </p:txBody>
      </p:sp>
      <p:sp>
        <p:nvSpPr>
          <p:cNvPr id="96259" name="Rectangle 3">
            <a:extLst>
              <a:ext uri="{FF2B5EF4-FFF2-40B4-BE49-F238E27FC236}">
                <a16:creationId xmlns:a16="http://schemas.microsoft.com/office/drawing/2014/main" id="{A9811603-3E60-493C-BAF7-914FBDADB9D6}"/>
              </a:ext>
            </a:extLst>
          </p:cNvPr>
          <p:cNvSpPr>
            <a:spLocks noGrp="1"/>
          </p:cNvSpPr>
          <p:nvPr>
            <p:ph type="body" idx="1"/>
          </p:nvPr>
        </p:nvSpPr>
        <p:spPr>
          <a:xfrm>
            <a:off x="1066800" y="1447800"/>
            <a:ext cx="7772400" cy="4114800"/>
          </a:xfrm>
        </p:spPr>
        <p:txBody>
          <a:bodyPr>
            <a:normAutofit fontScale="77500" lnSpcReduction="20000"/>
          </a:bodyPr>
          <a:lstStyle/>
          <a:p>
            <a:pPr algn="just">
              <a:buFont typeface="Arial" panose="020B0604020202020204" pitchFamily="34" charset="0"/>
              <a:buNone/>
            </a:pPr>
            <a:r>
              <a:rPr lang="zh-CN" altLang="en-US" sz="2400" b="1" dirty="0">
                <a:solidFill>
                  <a:srgbClr val="CC0066"/>
                </a:solidFill>
                <a:latin typeface="楷体_GB2312" pitchFamily="49" charset="-122"/>
                <a:ea typeface="楷体_GB2312" pitchFamily="49" charset="-122"/>
              </a:rPr>
              <a:t>实时系统的特点</a:t>
            </a:r>
          </a:p>
          <a:p>
            <a:pPr algn="just">
              <a:buFont typeface="Arial" panose="020B0604020202020204" pitchFamily="34" charset="0"/>
              <a:buNone/>
            </a:pPr>
            <a:r>
              <a:rPr lang="zh-CN" altLang="en-US" sz="2400" b="1" dirty="0">
                <a:solidFill>
                  <a:srgbClr val="0066CC"/>
                </a:solidFill>
                <a:latin typeface="Times New Roman" panose="02020603050405020304" pitchFamily="18" charset="0"/>
                <a:ea typeface="楷体_GB2312" pitchFamily="49" charset="-122"/>
              </a:rPr>
              <a:t> </a:t>
            </a:r>
            <a:endParaRPr lang="zh-CN" altLang="en-US" sz="2400" b="1" dirty="0">
              <a:solidFill>
                <a:srgbClr val="0066CC"/>
              </a:solidFill>
              <a:latin typeface="楷体_GB2312" pitchFamily="49" charset="-122"/>
              <a:ea typeface="楷体_GB2312" pitchFamily="49" charset="-122"/>
            </a:endParaRPr>
          </a:p>
          <a:p>
            <a:pPr algn="just">
              <a:lnSpc>
                <a:spcPct val="160000"/>
              </a:lnSpc>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实时系统与其它系统的最大区别，其处理时间和控制的正确性不仅取决于计算的逻辑结果，而且取决于计算和处理结果产生的时间。</a:t>
            </a:r>
          </a:p>
          <a:p>
            <a:pPr algn="just">
              <a:lnSpc>
                <a:spcPct val="160000"/>
              </a:lnSpc>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实时系统的特点要求实时操作系统具有以下能力：</a:t>
            </a:r>
          </a:p>
          <a:p>
            <a:pPr algn="just">
              <a:lnSpc>
                <a:spcPct val="160000"/>
              </a:lnSpc>
              <a:buFont typeface="Arial" panose="020B0604020202020204" pitchFamily="34" charset="0"/>
              <a:buNone/>
            </a:pPr>
            <a:endParaRPr lang="zh-CN" altLang="en-US" sz="2400" b="1" dirty="0">
              <a:solidFill>
                <a:srgbClr val="0066CC"/>
              </a:solidFill>
              <a:latin typeface="楷体_GB2312" pitchFamily="49" charset="-122"/>
              <a:ea typeface="楷体_GB2312" pitchFamily="49" charset="-122"/>
            </a:endParaRPr>
          </a:p>
          <a:p>
            <a:pPr algn="just">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a:t>
            </a:r>
            <a:r>
              <a:rPr lang="zh-CN" altLang="en-US" sz="2400" b="1" dirty="0">
                <a:solidFill>
                  <a:srgbClr val="FF6600"/>
                </a:solidFill>
                <a:latin typeface="楷体_GB2312" pitchFamily="49" charset="-122"/>
                <a:ea typeface="楷体_GB2312" pitchFamily="49" charset="-122"/>
              </a:rPr>
              <a:t>1)很快的进程或线程切换速度。</a:t>
            </a:r>
          </a:p>
          <a:p>
            <a:pPr algn="just">
              <a:buFont typeface="Arial" panose="020B0604020202020204" pitchFamily="34" charset="0"/>
              <a:buNone/>
            </a:pPr>
            <a:r>
              <a:rPr lang="zh-CN" altLang="en-US" sz="2400" b="1" dirty="0">
                <a:solidFill>
                  <a:srgbClr val="FF6600"/>
                </a:solidFill>
                <a:latin typeface="楷体_GB2312" pitchFamily="49" charset="-122"/>
                <a:ea typeface="楷体_GB2312" pitchFamily="49" charset="-122"/>
              </a:rPr>
              <a:t>    2)快速的中断响应能力。</a:t>
            </a:r>
          </a:p>
          <a:p>
            <a:pPr algn="just">
              <a:buFont typeface="Arial" panose="020B0604020202020204" pitchFamily="34" charset="0"/>
              <a:buNone/>
            </a:pPr>
            <a:r>
              <a:rPr lang="zh-CN" altLang="en-US" sz="2400" b="1" dirty="0">
                <a:solidFill>
                  <a:srgbClr val="FF6600"/>
                </a:solidFill>
                <a:latin typeface="楷体_GB2312" pitchFamily="49" charset="-122"/>
                <a:ea typeface="楷体_GB2312" pitchFamily="49" charset="-122"/>
              </a:rPr>
              <a:t>    3)基于优先级的随时抢占式调度策略。</a:t>
            </a:r>
          </a:p>
          <a:p>
            <a:pPr>
              <a:buFont typeface="Arial" panose="020B0604020202020204" pitchFamily="34" charset="0"/>
              <a:buNone/>
            </a:pPr>
            <a:endParaRPr lang="zh-CN" altLang="en-US" sz="2400" b="1" dirty="0">
              <a:solidFill>
                <a:srgbClr val="FF6600"/>
              </a:solidFill>
              <a:latin typeface="楷体_GB2312" pitchFamily="49" charset="-122"/>
              <a:ea typeface="楷体_GB2312"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1329" y="1411610"/>
            <a:ext cx="7664824" cy="3878819"/>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实时操作系统更强调的是实时任务能在最有价值的时间开始（或结束），而不是单纯的追求速度。与时限有关的信息有：</a:t>
            </a:r>
            <a:endParaRPr lang="en-US" altLang="zh-CN" b="1" kern="100" dirty="0">
              <a:solidFill>
                <a:srgbClr val="000000"/>
              </a:solidFill>
              <a:latin typeface="华文楷体" panose="02010600040101010101" pitchFamily="2" charset="-122"/>
              <a:ea typeface="华文楷体" panose="02010600040101010101" pitchFamily="2" charset="-122"/>
            </a:endParaRPr>
          </a:p>
          <a:p>
            <a:pPr indent="266700"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就绪时间：</a:t>
            </a:r>
            <a:r>
              <a:rPr lang="zh-CN" altLang="zh-CN" b="1" kern="100" dirty="0">
                <a:solidFill>
                  <a:srgbClr val="000000"/>
                </a:solidFill>
                <a:latin typeface="华文楷体" panose="02010600040101010101" pitchFamily="2" charset="-122"/>
                <a:ea typeface="华文楷体" panose="02010600040101010101" pitchFamily="2" charset="-122"/>
              </a:rPr>
              <a:t>任务进入就绪态，可以开始准备执行时的时间。对于周期性的任务，它是一个事先知道的时间序列；对非周期性的任务，操作系统也应知道什么时候就绪。</a:t>
            </a: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开始截止时间：</a:t>
            </a:r>
            <a:r>
              <a:rPr lang="zh-CN" altLang="zh-CN" b="1" kern="100" dirty="0">
                <a:solidFill>
                  <a:srgbClr val="000000"/>
                </a:solidFill>
                <a:latin typeface="华文楷体" panose="02010600040101010101" pitchFamily="2" charset="-122"/>
                <a:ea typeface="华文楷体" panose="02010600040101010101" pitchFamily="2" charset="-122"/>
              </a:rPr>
              <a:t>任务必须开始执行的最后期限。</a:t>
            </a: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完成截止时间：</a:t>
            </a:r>
            <a:r>
              <a:rPr lang="zh-CN" altLang="zh-CN" b="1" kern="100" dirty="0">
                <a:solidFill>
                  <a:srgbClr val="000000"/>
                </a:solidFill>
                <a:latin typeface="华文楷体" panose="02010600040101010101" pitchFamily="2" charset="-122"/>
                <a:ea typeface="华文楷体" panose="02010600040101010101" pitchFamily="2" charset="-122"/>
              </a:rPr>
              <a:t>必须完成这个任务的最后期限。</a:t>
            </a: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处理时间：</a:t>
            </a:r>
            <a:r>
              <a:rPr lang="zh-CN" altLang="zh-CN" b="1" kern="100" dirty="0">
                <a:solidFill>
                  <a:srgbClr val="000000"/>
                </a:solidFill>
                <a:latin typeface="华文楷体" panose="02010600040101010101" pitchFamily="2" charset="-122"/>
                <a:ea typeface="华文楷体" panose="02010600040101010101" pitchFamily="2" charset="-122"/>
              </a:rPr>
              <a:t>从执行到完成任务所需的时间。</a:t>
            </a: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资源需求：</a:t>
            </a:r>
            <a:r>
              <a:rPr lang="zh-CN" altLang="zh-CN" b="1" kern="100" dirty="0">
                <a:solidFill>
                  <a:srgbClr val="000000"/>
                </a:solidFill>
                <a:latin typeface="华文楷体" panose="02010600040101010101" pitchFamily="2" charset="-122"/>
                <a:ea typeface="华文楷体" panose="02010600040101010101" pitchFamily="2" charset="-122"/>
              </a:rPr>
              <a:t>任务在执行过程中所需的除处理器以外的其它资源集合。</a:t>
            </a:r>
            <a:endParaRPr lang="en-US" altLang="zh-CN" b="1" kern="100" dirty="0">
              <a:solidFill>
                <a:srgbClr val="000000"/>
              </a:solidFill>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优先级：</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表征任务的重要性级别。硬实时任务具有绝对的优先级。</a:t>
            </a:r>
            <a:endParaRPr lang="zh-CN" altLang="en-US" b="1"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Tree>
    <p:extLst>
      <p:ext uri="{BB962C8B-B14F-4D97-AF65-F5344CB8AC3E}">
        <p14:creationId xmlns:p14="http://schemas.microsoft.com/office/powerpoint/2010/main" val="4168845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2" name="矩形 1"/>
          <p:cNvSpPr/>
          <p:nvPr/>
        </p:nvSpPr>
        <p:spPr>
          <a:xfrm>
            <a:off x="838676" y="1138862"/>
            <a:ext cx="4136069" cy="403316"/>
          </a:xfrm>
          <a:prstGeom prst="rect">
            <a:avLst/>
          </a:prstGeom>
        </p:spPr>
        <p:txBody>
          <a:bodyPr wrap="none">
            <a:spAutoFit/>
          </a:bodyPr>
          <a:lstStyle/>
          <a:p>
            <a:pPr lvl="0" algn="just">
              <a:lnSpc>
                <a:spcPct val="125000"/>
              </a:lnSpc>
              <a:spcAft>
                <a:spcPts val="0"/>
              </a:spcAft>
            </a:pPr>
            <a:r>
              <a:rPr lang="zh-CN" altLang="zh-CN" b="1" kern="100" dirty="0">
                <a:solidFill>
                  <a:srgbClr val="000000"/>
                </a:solidFill>
                <a:latin typeface="Times New Roman" panose="02020603050405020304" pitchFamily="18" charset="0"/>
                <a:ea typeface="宋体" panose="02010600030101010101" pitchFamily="2" charset="-122"/>
              </a:rPr>
              <a:t>具有完成截止时间的周期性任务调度：</a:t>
            </a:r>
            <a:endParaRPr lang="zh-CN" altLang="zh-CN" kern="100" dirty="0">
              <a:latin typeface="Times New Roman" panose="02020603050405020304" pitchFamily="18" charset="0"/>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454036972"/>
              </p:ext>
            </p:extLst>
          </p:nvPr>
        </p:nvGraphicFramePr>
        <p:xfrm>
          <a:off x="1195349" y="2464758"/>
          <a:ext cx="6753300" cy="3208660"/>
        </p:xfrm>
        <a:graphic>
          <a:graphicData uri="http://schemas.openxmlformats.org/drawingml/2006/table">
            <a:tbl>
              <a:tblPr firstRow="1" firstCol="1" lastRow="1" lastCol="1" bandRow="1" bandCol="1">
                <a:tableStyleId>{5C22544A-7EE6-4342-B048-85BDC9FD1C3A}</a:tableStyleId>
              </a:tblPr>
              <a:tblGrid>
                <a:gridCol w="1687929">
                  <a:extLst>
                    <a:ext uri="{9D8B030D-6E8A-4147-A177-3AD203B41FA5}">
                      <a16:colId xmlns:a16="http://schemas.microsoft.com/office/drawing/2014/main" val="2854481788"/>
                    </a:ext>
                  </a:extLst>
                </a:gridCol>
                <a:gridCol w="1687929">
                  <a:extLst>
                    <a:ext uri="{9D8B030D-6E8A-4147-A177-3AD203B41FA5}">
                      <a16:colId xmlns:a16="http://schemas.microsoft.com/office/drawing/2014/main" val="947939268"/>
                    </a:ext>
                  </a:extLst>
                </a:gridCol>
                <a:gridCol w="1688721">
                  <a:extLst>
                    <a:ext uri="{9D8B030D-6E8A-4147-A177-3AD203B41FA5}">
                      <a16:colId xmlns:a16="http://schemas.microsoft.com/office/drawing/2014/main" val="3114523855"/>
                    </a:ext>
                  </a:extLst>
                </a:gridCol>
                <a:gridCol w="1688721">
                  <a:extLst>
                    <a:ext uri="{9D8B030D-6E8A-4147-A177-3AD203B41FA5}">
                      <a16:colId xmlns:a16="http://schemas.microsoft.com/office/drawing/2014/main" val="1246744078"/>
                    </a:ext>
                  </a:extLst>
                </a:gridCol>
              </a:tblGrid>
              <a:tr h="307847">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进程</a:t>
                      </a:r>
                    </a:p>
                  </a:txBody>
                  <a:tcPr marL="68580" marR="68580" marT="0" marB="0"/>
                </a:tc>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到达时间</a:t>
                      </a: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执行时间</a:t>
                      </a: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完成截止时间</a:t>
                      </a:r>
                    </a:p>
                  </a:txBody>
                  <a:tcPr marL="68580" marR="68580" marT="0" marB="0"/>
                </a:tc>
                <a:extLst>
                  <a:ext uri="{0D108BD9-81ED-4DB2-BD59-A6C34878D82A}">
                    <a16:rowId xmlns:a16="http://schemas.microsoft.com/office/drawing/2014/main" val="2694955709"/>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1</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1711407938"/>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2</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40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519512893"/>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3</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40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60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714860333"/>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4</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60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80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2484782689"/>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5</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80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576624871"/>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155526309"/>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B</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1</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25</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1870056270"/>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B</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2</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25</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521596708"/>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dirty="0">
                          <a:effectLst/>
                          <a:latin typeface="华文楷体" panose="02010600040101010101" pitchFamily="2" charset="-122"/>
                          <a:ea typeface="华文楷体" panose="02010600040101010101" pitchFamily="2" charset="-122"/>
                        </a:rPr>
                        <a:t>…</a:t>
                      </a:r>
                      <a:endParaRPr lang="zh-CN" sz="1800" b="1" kern="100" dirty="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518163686"/>
                  </a:ext>
                </a:extLst>
              </a:tr>
            </a:tbl>
          </a:graphicData>
        </a:graphic>
      </p:graphicFrame>
      <p:sp>
        <p:nvSpPr>
          <p:cNvPr id="6" name="Rectangle 1"/>
          <p:cNvSpPr>
            <a:spLocks noChangeArrowheads="1"/>
          </p:cNvSpPr>
          <p:nvPr/>
        </p:nvSpPr>
        <p:spPr bwMode="auto">
          <a:xfrm>
            <a:off x="2681096" y="1979792"/>
            <a:ext cx="37818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6-1 </a:t>
            </a:r>
            <a:r>
              <a:rPr kumimoji="0" lang="zh-CN" altLang="en-US"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两个周期性任务的执行时间表</a:t>
            </a:r>
            <a:endParaRPr kumimoji="0" lang="zh-CN"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1" i="0" u="none" strike="noStrike" cap="none" normalizeH="0" baseline="0" dirty="0">
              <a:ln>
                <a:noFill/>
              </a:ln>
              <a:solidFill>
                <a:schemeClr val="tx1"/>
              </a:solidFill>
              <a:effectLst/>
              <a:latin typeface="Arial" panose="020B0604020202020204" pitchFamily="34" charset="0"/>
            </a:endParaRPr>
          </a:p>
        </p:txBody>
      </p:sp>
      <p:sp>
        <p:nvSpPr>
          <p:cNvPr id="7" name="矩形 6"/>
          <p:cNvSpPr/>
          <p:nvPr/>
        </p:nvSpPr>
        <p:spPr>
          <a:xfrm>
            <a:off x="790955" y="1219220"/>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1981205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2" name="矩形 1"/>
          <p:cNvSpPr/>
          <p:nvPr/>
        </p:nvSpPr>
        <p:spPr>
          <a:xfrm>
            <a:off x="838676" y="922220"/>
            <a:ext cx="3935693" cy="438582"/>
          </a:xfrm>
          <a:prstGeom prst="rect">
            <a:avLst/>
          </a:prstGeom>
        </p:spPr>
        <p:txBody>
          <a:bodyPr wrap="none">
            <a:spAutoFit/>
          </a:bodyPr>
          <a:lstStyle/>
          <a:p>
            <a:pPr lvl="0"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rPr>
              <a:t>具有完成截止时间的周期性任务调度</a:t>
            </a:r>
            <a:r>
              <a:rPr lang="en-US" altLang="zh-CN" b="1" kern="100" dirty="0">
                <a:solidFill>
                  <a:srgbClr val="6C0000"/>
                </a:solidFill>
                <a:latin typeface="华文楷体" panose="02010600040101010101" pitchFamily="2" charset="-122"/>
                <a:ea typeface="华文楷体" panose="02010600040101010101" pitchFamily="2" charset="-122"/>
              </a:rPr>
              <a:t> </a:t>
            </a:r>
            <a:endParaRPr lang="zh-CN" altLang="zh-CN" kern="100"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743234" y="989083"/>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2"/>
          <a:stretch>
            <a:fillRect/>
          </a:stretch>
        </p:blipFill>
        <p:spPr>
          <a:xfrm>
            <a:off x="544528" y="1376771"/>
            <a:ext cx="7461832" cy="5273506"/>
          </a:xfrm>
          <a:prstGeom prst="rect">
            <a:avLst/>
          </a:prstGeom>
        </p:spPr>
      </p:pic>
    </p:spTree>
    <p:extLst>
      <p:ext uri="{BB962C8B-B14F-4D97-AF65-F5344CB8AC3E}">
        <p14:creationId xmlns:p14="http://schemas.microsoft.com/office/powerpoint/2010/main" val="3678256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2" name="矩形 1"/>
          <p:cNvSpPr/>
          <p:nvPr/>
        </p:nvSpPr>
        <p:spPr>
          <a:xfrm>
            <a:off x="790955" y="1157127"/>
            <a:ext cx="4544834" cy="477054"/>
          </a:xfrm>
          <a:prstGeom prst="rect">
            <a:avLst/>
          </a:prstGeom>
        </p:spPr>
        <p:txBody>
          <a:bodyPr wrap="none">
            <a:spAutoFit/>
          </a:bodyPr>
          <a:lstStyle/>
          <a:p>
            <a:pPr lvl="0" algn="just">
              <a:lnSpc>
                <a:spcPct val="125000"/>
              </a:lnSpc>
              <a:spcAft>
                <a:spcPts val="0"/>
              </a:spcAft>
            </a:pPr>
            <a:r>
              <a:rPr lang="zh-CN" altLang="zh-CN" sz="2000" b="1" dirty="0">
                <a:solidFill>
                  <a:srgbClr val="6C0000"/>
                </a:solidFill>
                <a:latin typeface="华文楷体" panose="02010600040101010101" pitchFamily="2" charset="-122"/>
                <a:ea typeface="华文楷体" panose="02010600040101010101" pitchFamily="2" charset="-122"/>
              </a:rPr>
              <a:t>具有开始截止时间的非周期性任务调度</a:t>
            </a:r>
            <a:endParaRPr lang="zh-CN" altLang="zh-CN" sz="2000" kern="100"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695513" y="1266948"/>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3" name="表格 2"/>
          <p:cNvGraphicFramePr>
            <a:graphicFrameLocks noGrp="1"/>
          </p:cNvGraphicFramePr>
          <p:nvPr>
            <p:extLst>
              <p:ext uri="{D42A27DB-BD31-4B8C-83A1-F6EECF244321}">
                <p14:modId xmlns:p14="http://schemas.microsoft.com/office/powerpoint/2010/main" val="1244399497"/>
              </p:ext>
            </p:extLst>
          </p:nvPr>
        </p:nvGraphicFramePr>
        <p:xfrm>
          <a:off x="1274595" y="2662519"/>
          <a:ext cx="6296098" cy="2490570"/>
        </p:xfrm>
        <a:graphic>
          <a:graphicData uri="http://schemas.openxmlformats.org/drawingml/2006/table">
            <a:tbl>
              <a:tblPr firstRow="1" firstCol="1" lastRow="1" lastCol="1" bandRow="1" bandCol="1">
                <a:tableStyleId>{5C22544A-7EE6-4342-B048-85BDC9FD1C3A}</a:tableStyleId>
              </a:tblPr>
              <a:tblGrid>
                <a:gridCol w="1573655">
                  <a:extLst>
                    <a:ext uri="{9D8B030D-6E8A-4147-A177-3AD203B41FA5}">
                      <a16:colId xmlns:a16="http://schemas.microsoft.com/office/drawing/2014/main" val="2994324988"/>
                    </a:ext>
                  </a:extLst>
                </a:gridCol>
                <a:gridCol w="1573655">
                  <a:extLst>
                    <a:ext uri="{9D8B030D-6E8A-4147-A177-3AD203B41FA5}">
                      <a16:colId xmlns:a16="http://schemas.microsoft.com/office/drawing/2014/main" val="2049799640"/>
                    </a:ext>
                  </a:extLst>
                </a:gridCol>
                <a:gridCol w="1574394">
                  <a:extLst>
                    <a:ext uri="{9D8B030D-6E8A-4147-A177-3AD203B41FA5}">
                      <a16:colId xmlns:a16="http://schemas.microsoft.com/office/drawing/2014/main" val="4114660802"/>
                    </a:ext>
                  </a:extLst>
                </a:gridCol>
                <a:gridCol w="1574394">
                  <a:extLst>
                    <a:ext uri="{9D8B030D-6E8A-4147-A177-3AD203B41FA5}">
                      <a16:colId xmlns:a16="http://schemas.microsoft.com/office/drawing/2014/main" val="2559163947"/>
                    </a:ext>
                  </a:extLst>
                </a:gridCol>
              </a:tblGrid>
              <a:tr h="430305">
                <a:tc>
                  <a:txBody>
                    <a:bodyPr/>
                    <a:lstStyle/>
                    <a:p>
                      <a:pPr algn="ctr">
                        <a:lnSpc>
                          <a:spcPct val="125000"/>
                        </a:lnSpc>
                        <a:spcAft>
                          <a:spcPts val="0"/>
                        </a:spcAft>
                      </a:pPr>
                      <a:r>
                        <a:rPr lang="zh-CN" sz="1800" kern="100" dirty="0">
                          <a:effectLst/>
                          <a:latin typeface="华文楷体" panose="02010600040101010101" pitchFamily="2" charset="-122"/>
                          <a:ea typeface="华文楷体" panose="02010600040101010101" pitchFamily="2" charset="-122"/>
                        </a:rPr>
                        <a:t>进程</a:t>
                      </a:r>
                    </a:p>
                  </a:txBody>
                  <a:tcPr marL="68580" marR="68580" marT="0" marB="0"/>
                </a:tc>
                <a:tc>
                  <a:txBody>
                    <a:bodyPr/>
                    <a:lstStyle/>
                    <a:p>
                      <a:pPr algn="ctr">
                        <a:lnSpc>
                          <a:spcPct val="125000"/>
                        </a:lnSpc>
                        <a:spcAft>
                          <a:spcPts val="0"/>
                        </a:spcAft>
                      </a:pPr>
                      <a:r>
                        <a:rPr lang="zh-CN" sz="1800" kern="100">
                          <a:effectLst/>
                          <a:latin typeface="华文楷体" panose="02010600040101010101" pitchFamily="2" charset="-122"/>
                          <a:ea typeface="华文楷体" panose="02010600040101010101" pitchFamily="2" charset="-122"/>
                        </a:rPr>
                        <a:t>到达时间</a:t>
                      </a:r>
                    </a:p>
                  </a:txBody>
                  <a:tcPr marL="68580" marR="68580" marT="0" marB="0"/>
                </a:tc>
                <a:tc>
                  <a:txBody>
                    <a:bodyPr/>
                    <a:lstStyle/>
                    <a:p>
                      <a:pPr algn="ctr">
                        <a:lnSpc>
                          <a:spcPct val="125000"/>
                        </a:lnSpc>
                        <a:spcAft>
                          <a:spcPts val="0"/>
                        </a:spcAft>
                      </a:pPr>
                      <a:r>
                        <a:rPr lang="zh-CN" sz="1800" kern="100" dirty="0">
                          <a:effectLst/>
                          <a:latin typeface="华文楷体" panose="02010600040101010101" pitchFamily="2" charset="-122"/>
                          <a:ea typeface="华文楷体" panose="02010600040101010101" pitchFamily="2" charset="-122"/>
                        </a:rPr>
                        <a:t>执行时间</a:t>
                      </a:r>
                    </a:p>
                  </a:txBody>
                  <a:tcPr marL="68580" marR="68580" marT="0" marB="0"/>
                </a:tc>
                <a:tc>
                  <a:txBody>
                    <a:bodyPr/>
                    <a:lstStyle/>
                    <a:p>
                      <a:pPr algn="ctr">
                        <a:lnSpc>
                          <a:spcPct val="125000"/>
                        </a:lnSpc>
                        <a:spcAft>
                          <a:spcPts val="0"/>
                        </a:spcAft>
                      </a:pPr>
                      <a:r>
                        <a:rPr lang="zh-CN" sz="1800" kern="100">
                          <a:effectLst/>
                          <a:latin typeface="华文楷体" panose="02010600040101010101" pitchFamily="2" charset="-122"/>
                          <a:ea typeface="华文楷体" panose="02010600040101010101" pitchFamily="2" charset="-122"/>
                        </a:rPr>
                        <a:t>开始截止时间</a:t>
                      </a:r>
                    </a:p>
                  </a:txBody>
                  <a:tcPr marL="68580" marR="68580" marT="0" marB="0"/>
                </a:tc>
                <a:extLst>
                  <a:ext uri="{0D108BD9-81ED-4DB2-BD59-A6C34878D82A}">
                    <a16:rowId xmlns:a16="http://schemas.microsoft.com/office/drawing/2014/main" val="2519601057"/>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A</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10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110</a:t>
                      </a:r>
                      <a:endParaRPr lang="zh-CN" sz="1800"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2927966738"/>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B</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1994274968"/>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C</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40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50</a:t>
                      </a:r>
                      <a:endParaRPr lang="zh-CN" sz="1800"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592947524"/>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D</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50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90</a:t>
                      </a:r>
                      <a:endParaRPr lang="zh-CN" sz="1800"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1432528679"/>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E</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60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dirty="0">
                          <a:effectLst/>
                          <a:latin typeface="华文楷体" panose="02010600040101010101" pitchFamily="2" charset="-122"/>
                          <a:ea typeface="华文楷体" panose="02010600040101010101" pitchFamily="2" charset="-122"/>
                        </a:rPr>
                        <a:t>70</a:t>
                      </a:r>
                      <a:endParaRPr lang="zh-CN" sz="1800" kern="100" dirty="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441303744"/>
                  </a:ext>
                </a:extLst>
              </a:tr>
            </a:tbl>
          </a:graphicData>
        </a:graphic>
      </p:graphicFrame>
      <p:sp>
        <p:nvSpPr>
          <p:cNvPr id="6" name="Rectangle 1"/>
          <p:cNvSpPr>
            <a:spLocks noChangeArrowheads="1"/>
          </p:cNvSpPr>
          <p:nvPr/>
        </p:nvSpPr>
        <p:spPr bwMode="auto">
          <a:xfrm>
            <a:off x="2354393" y="2016188"/>
            <a:ext cx="40126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表</a:t>
            </a:r>
            <a:r>
              <a:rPr kumimoji="0" lang="en-US"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6-2 </a:t>
            </a:r>
            <a:r>
              <a:rPr kumimoji="0" lang="zh-CN" altLang="en-US"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五个非周期性任务的执行时间表</a:t>
            </a:r>
            <a:endPar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8534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BDA730EB-92DB-4EAB-B33F-390410B20712}"/>
              </a:ext>
            </a:extLst>
          </p:cNvPr>
          <p:cNvSpPr>
            <a:spLocks noGrp="1" noChangeArrowheads="1"/>
          </p:cNvSpPr>
          <p:nvPr>
            <p:ph type="body" idx="1"/>
          </p:nvPr>
        </p:nvSpPr>
        <p:spPr>
          <a:xfrm>
            <a:off x="611188" y="685800"/>
            <a:ext cx="7993062" cy="5446713"/>
          </a:xfrm>
        </p:spPr>
        <p:txBody>
          <a:bodyPr/>
          <a:lstStyle/>
          <a:p>
            <a:pPr>
              <a:buFont typeface="Wingdings" panose="05000000000000000000" pitchFamily="2" charset="2"/>
              <a:buNone/>
            </a:pPr>
            <a:r>
              <a:rPr lang="zh-CN" altLang="en-US" dirty="0">
                <a:solidFill>
                  <a:srgbClr val="FF0369"/>
                </a:solidFill>
              </a:rPr>
              <a:t>平均带权周转时间</a:t>
            </a:r>
            <a:endParaRPr lang="zh-CN" altLang="en-US" dirty="0">
              <a:solidFill>
                <a:srgbClr val="FF0369"/>
              </a:solidFill>
              <a:latin typeface="楷体_GB2312" pitchFamily="49" charset="-122"/>
            </a:endParaRPr>
          </a:p>
          <a:p>
            <a:pPr>
              <a:buFont typeface="Wingdings" panose="05000000000000000000" pitchFamily="2" charset="2"/>
              <a:buNone/>
            </a:pPr>
            <a:endParaRPr lang="zh-CN" altLang="en-US" sz="2800" dirty="0">
              <a:solidFill>
                <a:srgbClr val="FF0369"/>
              </a:solidFill>
              <a:latin typeface="楷体_GB2312" pitchFamily="49" charset="-122"/>
            </a:endParaRPr>
          </a:p>
          <a:p>
            <a:pPr>
              <a:buFont typeface="Wingdings" panose="05000000000000000000" pitchFamily="2" charset="2"/>
              <a:buNone/>
            </a:pPr>
            <a:r>
              <a:rPr lang="zh-CN" altLang="en-US" sz="2800" dirty="0">
                <a:latin typeface="楷体_GB2312" pitchFamily="49" charset="-122"/>
              </a:rPr>
              <a:t>    </a:t>
            </a:r>
            <a:r>
              <a:rPr lang="en-US" altLang="zh-CN" sz="2800" dirty="0">
                <a:latin typeface="楷体_GB2312" pitchFamily="49" charset="-122"/>
              </a:rPr>
              <a:t>W＝（           ）×</a:t>
            </a:r>
          </a:p>
          <a:p>
            <a:pPr>
              <a:buFont typeface="Wingdings" panose="05000000000000000000" pitchFamily="2" charset="2"/>
              <a:buNone/>
            </a:pPr>
            <a:r>
              <a:rPr lang="en-US" altLang="zh-CN" sz="2800" dirty="0">
                <a:latin typeface="楷体_GB2312" pitchFamily="49" charset="-122"/>
              </a:rPr>
              <a:t>  </a:t>
            </a:r>
          </a:p>
          <a:p>
            <a:pPr>
              <a:buFont typeface="Wingdings" panose="05000000000000000000" pitchFamily="2" charset="2"/>
              <a:buNone/>
            </a:pPr>
            <a:r>
              <a:rPr lang="en-US" altLang="zh-CN" sz="2800" dirty="0">
                <a:latin typeface="楷体_GB2312" pitchFamily="49" charset="-122"/>
              </a:rPr>
              <a:t>   </a:t>
            </a:r>
            <a:r>
              <a:rPr lang="en-US" altLang="zh-CN" sz="2800" dirty="0" err="1">
                <a:latin typeface="楷体_GB2312" pitchFamily="49" charset="-122"/>
              </a:rPr>
              <a:t>ri</a:t>
            </a:r>
            <a:r>
              <a:rPr lang="en-US" altLang="zh-CN" sz="2800" dirty="0">
                <a:latin typeface="楷体_GB2312" pitchFamily="49" charset="-122"/>
              </a:rPr>
              <a:t> </a:t>
            </a:r>
            <a:r>
              <a:rPr lang="zh-CN" altLang="en-US" sz="2800" dirty="0">
                <a:latin typeface="楷体_GB2312" pitchFamily="49" charset="-122"/>
              </a:rPr>
              <a:t>为某作业</a:t>
            </a:r>
            <a:r>
              <a:rPr lang="en-US" altLang="zh-CN" sz="2800" dirty="0" err="1">
                <a:latin typeface="楷体_GB2312" pitchFamily="49" charset="-122"/>
              </a:rPr>
              <a:t>i</a:t>
            </a:r>
            <a:r>
              <a:rPr lang="zh-CN" altLang="en-US" sz="2800" dirty="0">
                <a:latin typeface="楷体_GB2312" pitchFamily="49" charset="-122"/>
              </a:rPr>
              <a:t>的实际执行时间</a:t>
            </a:r>
          </a:p>
        </p:txBody>
      </p:sp>
      <p:graphicFrame>
        <p:nvGraphicFramePr>
          <p:cNvPr id="3074" name="Object 2">
            <a:extLst>
              <a:ext uri="{FF2B5EF4-FFF2-40B4-BE49-F238E27FC236}">
                <a16:creationId xmlns:a16="http://schemas.microsoft.com/office/drawing/2014/main" id="{9C01CE53-CEF9-4B96-AEAF-FC1C7BB5A218}"/>
              </a:ext>
            </a:extLst>
          </p:cNvPr>
          <p:cNvGraphicFramePr>
            <a:graphicFrameLocks noChangeAspect="1"/>
          </p:cNvGraphicFramePr>
          <p:nvPr/>
        </p:nvGraphicFramePr>
        <p:xfrm>
          <a:off x="2362200" y="1600200"/>
          <a:ext cx="914400" cy="971550"/>
        </p:xfrm>
        <a:graphic>
          <a:graphicData uri="http://schemas.openxmlformats.org/presentationml/2006/ole">
            <mc:AlternateContent xmlns:mc="http://schemas.openxmlformats.org/markup-compatibility/2006">
              <mc:Choice xmlns:v="urn:schemas-microsoft-com:vml" Requires="v">
                <p:oleObj spid="_x0000_s2060" name="Equation" r:id="rId3" imgW="380880" imgH="507960" progId="Equation.3">
                  <p:embed/>
                </p:oleObj>
              </mc:Choice>
              <mc:Fallback>
                <p:oleObj name="Equation" r:id="rId3" imgW="380880" imgH="507960" progId="Equation.3">
                  <p:embed/>
                  <p:pic>
                    <p:nvPicPr>
                      <p:cNvPr id="3074" name="Object 2">
                        <a:extLst>
                          <a:ext uri="{FF2B5EF4-FFF2-40B4-BE49-F238E27FC236}">
                            <a16:creationId xmlns:a16="http://schemas.microsoft.com/office/drawing/2014/main" id="{9C01CE53-CEF9-4B96-AEAF-FC1C7BB5A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00200"/>
                        <a:ext cx="9144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3">
            <a:extLst>
              <a:ext uri="{FF2B5EF4-FFF2-40B4-BE49-F238E27FC236}">
                <a16:creationId xmlns:a16="http://schemas.microsoft.com/office/drawing/2014/main" id="{3CEC7063-CD05-4129-88B3-AF8A01A1D670}"/>
              </a:ext>
            </a:extLst>
          </p:cNvPr>
          <p:cNvGraphicFramePr>
            <a:graphicFrameLocks noChangeAspect="1"/>
          </p:cNvGraphicFramePr>
          <p:nvPr/>
        </p:nvGraphicFramePr>
        <p:xfrm>
          <a:off x="4038600" y="1676400"/>
          <a:ext cx="457200" cy="806450"/>
        </p:xfrm>
        <a:graphic>
          <a:graphicData uri="http://schemas.openxmlformats.org/presentationml/2006/ole">
            <mc:AlternateContent xmlns:mc="http://schemas.openxmlformats.org/markup-compatibility/2006">
              <mc:Choice xmlns:v="urn:schemas-microsoft-com:vml" Requires="v">
                <p:oleObj spid="_x0000_s2061" r:id="rId5" imgW="143640" imgH="393840" progId="Equation.3">
                  <p:embed/>
                </p:oleObj>
              </mc:Choice>
              <mc:Fallback>
                <p:oleObj r:id="rId5" imgW="143640" imgH="393840" progId="Equation.3">
                  <p:embed/>
                  <p:pic>
                    <p:nvPicPr>
                      <p:cNvPr id="3075" name="Object 3">
                        <a:extLst>
                          <a:ext uri="{FF2B5EF4-FFF2-40B4-BE49-F238E27FC236}">
                            <a16:creationId xmlns:a16="http://schemas.microsoft.com/office/drawing/2014/main" id="{3CEC7063-CD05-4129-88B3-AF8A01A1D6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1676400"/>
                        <a:ext cx="4572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2" name="矩形 1"/>
          <p:cNvSpPr/>
          <p:nvPr/>
        </p:nvSpPr>
        <p:spPr>
          <a:xfrm>
            <a:off x="790955" y="1014056"/>
            <a:ext cx="4544834" cy="477054"/>
          </a:xfrm>
          <a:prstGeom prst="rect">
            <a:avLst/>
          </a:prstGeom>
        </p:spPr>
        <p:txBody>
          <a:bodyPr wrap="none">
            <a:spAutoFit/>
          </a:bodyPr>
          <a:lstStyle/>
          <a:p>
            <a:pPr lvl="0" algn="just">
              <a:lnSpc>
                <a:spcPct val="125000"/>
              </a:lnSpc>
              <a:spcAft>
                <a:spcPts val="0"/>
              </a:spcAft>
            </a:pPr>
            <a:r>
              <a:rPr lang="zh-CN" altLang="zh-CN" sz="2000" b="1" dirty="0">
                <a:solidFill>
                  <a:srgbClr val="6C0000"/>
                </a:solidFill>
                <a:latin typeface="华文楷体" panose="02010600040101010101" pitchFamily="2" charset="-122"/>
                <a:ea typeface="华文楷体" panose="02010600040101010101" pitchFamily="2" charset="-122"/>
              </a:rPr>
              <a:t>具有开始截止时间的非周期性任务调度</a:t>
            </a:r>
            <a:endParaRPr lang="zh-CN" altLang="zh-CN" sz="2000" kern="100"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743234" y="1113650"/>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2"/>
          <a:stretch>
            <a:fillRect/>
          </a:stretch>
        </p:blipFill>
        <p:spPr>
          <a:xfrm>
            <a:off x="964607" y="1634181"/>
            <a:ext cx="6799257" cy="5223819"/>
          </a:xfrm>
          <a:prstGeom prst="rect">
            <a:avLst/>
          </a:prstGeom>
        </p:spPr>
      </p:pic>
    </p:spTree>
    <p:extLst>
      <p:ext uri="{BB962C8B-B14F-4D97-AF65-F5344CB8AC3E}">
        <p14:creationId xmlns:p14="http://schemas.microsoft.com/office/powerpoint/2010/main" val="3173487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1E26241-12D4-4B91-B223-849F8E17448F}"/>
              </a:ext>
            </a:extLst>
          </p:cNvPr>
          <p:cNvSpPr>
            <a:spLocks noGrp="1"/>
          </p:cNvSpPr>
          <p:nvPr>
            <p:ph type="title"/>
          </p:nvPr>
        </p:nvSpPr>
        <p:spPr/>
        <p:txBody>
          <a:bodyPr/>
          <a:lstStyle/>
          <a:p>
            <a:endParaRPr lang="zh-CN" altLang="en-US"/>
          </a:p>
        </p:txBody>
      </p:sp>
      <p:sp>
        <p:nvSpPr>
          <p:cNvPr id="118787" name="Rectangle 3">
            <a:extLst>
              <a:ext uri="{FF2B5EF4-FFF2-40B4-BE49-F238E27FC236}">
                <a16:creationId xmlns:a16="http://schemas.microsoft.com/office/drawing/2014/main" id="{955A3804-3BC2-46C4-B278-D24CFF1BE526}"/>
              </a:ext>
            </a:extLst>
          </p:cNvPr>
          <p:cNvSpPr>
            <a:spLocks noGrp="1"/>
          </p:cNvSpPr>
          <p:nvPr>
            <p:ph type="body" idx="1"/>
          </p:nvPr>
        </p:nvSpPr>
        <p:spPr/>
        <p:txBody>
          <a:bodyPr/>
          <a:lstStyle/>
          <a:p>
            <a:r>
              <a:rPr lang="zh-CN" altLang="en-US"/>
              <a:t>开始时限：处理机必须开始对任务进行处理的时限</a:t>
            </a:r>
          </a:p>
          <a:p>
            <a:r>
              <a:rPr lang="zh-CN" altLang="en-US"/>
              <a:t>完成时限：任务必须完成的时间</a:t>
            </a:r>
          </a:p>
          <a:p>
            <a:r>
              <a:rPr lang="zh-CN" altLang="en-US"/>
              <a:t>处理时间：完成相关任务所需占用处理机的时间</a:t>
            </a: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3B9B2A80-4A51-46C8-A628-4500ACF672BA}"/>
              </a:ext>
            </a:extLst>
          </p:cNvPr>
          <p:cNvSpPr>
            <a:spLocks noGrp="1"/>
          </p:cNvSpPr>
          <p:nvPr>
            <p:ph type="body" idx="1"/>
          </p:nvPr>
        </p:nvSpPr>
        <p:spPr>
          <a:xfrm>
            <a:off x="1371600" y="1371600"/>
            <a:ext cx="7772400" cy="4114800"/>
          </a:xfrm>
        </p:spPr>
        <p:txBody>
          <a:bodyPr/>
          <a:lstStyle/>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    设实时系统从两个不同的数据源</a:t>
            </a:r>
            <a:r>
              <a:rPr lang="en-US" altLang="zh-CN" sz="2800" b="1">
                <a:solidFill>
                  <a:schemeClr val="accent2"/>
                </a:solidFill>
                <a:latin typeface="楷体_GB2312" pitchFamily="49" charset="-122"/>
                <a:ea typeface="楷体_GB2312" pitchFamily="49" charset="-122"/>
              </a:rPr>
              <a:t>DA</a:t>
            </a:r>
            <a:r>
              <a:rPr lang="zh-CN" altLang="en-US" sz="2800" b="1">
                <a:solidFill>
                  <a:schemeClr val="accent2"/>
                </a:solidFill>
                <a:latin typeface="楷体_GB2312" pitchFamily="49" charset="-122"/>
                <a:ea typeface="楷体_GB2312" pitchFamily="49" charset="-122"/>
              </a:rPr>
              <a:t>和</a:t>
            </a:r>
            <a:r>
              <a:rPr lang="en-US" altLang="zh-CN" sz="2800" b="1">
                <a:solidFill>
                  <a:schemeClr val="accent2"/>
                </a:solidFill>
                <a:latin typeface="楷体_GB2312" pitchFamily="49" charset="-122"/>
                <a:ea typeface="楷体_GB2312" pitchFamily="49" charset="-122"/>
              </a:rPr>
              <a:t>DB</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周期性地收集数据并进行处理，其中</a:t>
            </a:r>
            <a:r>
              <a:rPr lang="en-US" altLang="zh-CN" sz="2800" b="1">
                <a:solidFill>
                  <a:schemeClr val="accent2"/>
                </a:solidFill>
                <a:latin typeface="楷体_GB2312" pitchFamily="49" charset="-122"/>
                <a:ea typeface="楷体_GB2312" pitchFamily="49" charset="-122"/>
              </a:rPr>
              <a:t>DA</a:t>
            </a:r>
            <a:r>
              <a:rPr lang="zh-CN" altLang="en-US" sz="2800" b="1">
                <a:solidFill>
                  <a:schemeClr val="accent2"/>
                </a:solidFill>
                <a:latin typeface="楷体_GB2312" pitchFamily="49" charset="-122"/>
                <a:ea typeface="楷体_GB2312" pitchFamily="49" charset="-122"/>
              </a:rPr>
              <a:t>的时</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限要求以30</a:t>
            </a:r>
            <a:r>
              <a:rPr lang="en-US" altLang="zh-CN" sz="2800" b="1">
                <a:solidFill>
                  <a:schemeClr val="accent2"/>
                </a:solidFill>
                <a:latin typeface="楷体_GB2312" pitchFamily="49" charset="-122"/>
                <a:ea typeface="楷体_GB2312" pitchFamily="49" charset="-122"/>
              </a:rPr>
              <a:t>ms</a:t>
            </a:r>
            <a:r>
              <a:rPr lang="zh-CN" altLang="en-US" sz="2800" b="1">
                <a:solidFill>
                  <a:schemeClr val="accent2"/>
                </a:solidFill>
                <a:latin typeface="楷体_GB2312" pitchFamily="49" charset="-122"/>
                <a:ea typeface="楷体_GB2312" pitchFamily="49" charset="-122"/>
              </a:rPr>
              <a:t>为周期。</a:t>
            </a:r>
            <a:r>
              <a:rPr lang="en-US" altLang="zh-CN" sz="2800" b="1">
                <a:solidFill>
                  <a:schemeClr val="accent2"/>
                </a:solidFill>
                <a:latin typeface="楷体_GB2312" pitchFamily="49" charset="-122"/>
                <a:ea typeface="楷体_GB2312" pitchFamily="49" charset="-122"/>
              </a:rPr>
              <a:t>DB</a:t>
            </a:r>
            <a:r>
              <a:rPr lang="zh-CN" altLang="en-US" sz="2800" b="1">
                <a:solidFill>
                  <a:schemeClr val="accent2"/>
                </a:solidFill>
                <a:latin typeface="楷体_GB2312" pitchFamily="49" charset="-122"/>
                <a:ea typeface="楷体_GB2312" pitchFamily="49" charset="-122"/>
              </a:rPr>
              <a:t>的时限要求以75</a:t>
            </a:r>
            <a:r>
              <a:rPr lang="en-US" altLang="zh-CN" sz="2800" b="1">
                <a:solidFill>
                  <a:schemeClr val="accent2"/>
                </a:solidFill>
                <a:latin typeface="楷体_GB2312" pitchFamily="49" charset="-122"/>
                <a:ea typeface="楷体_GB2312" pitchFamily="49" charset="-122"/>
              </a:rPr>
              <a:t>ms</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为周期。设</a:t>
            </a:r>
            <a:r>
              <a:rPr lang="en-US" altLang="zh-CN" sz="2800" b="1">
                <a:solidFill>
                  <a:schemeClr val="accent2"/>
                </a:solidFill>
                <a:latin typeface="楷体_GB2312" pitchFamily="49" charset="-122"/>
                <a:ea typeface="楷体_GB2312" pitchFamily="49" charset="-122"/>
              </a:rPr>
              <a:t>DA</a:t>
            </a:r>
            <a:r>
              <a:rPr lang="zh-CN" altLang="en-US" sz="2800" b="1">
                <a:solidFill>
                  <a:schemeClr val="accent2"/>
                </a:solidFill>
                <a:latin typeface="楷体_GB2312" pitchFamily="49" charset="-122"/>
                <a:ea typeface="楷体_GB2312" pitchFamily="49" charset="-122"/>
              </a:rPr>
              <a:t>所需处理时限为15</a:t>
            </a:r>
            <a:r>
              <a:rPr lang="en-US" altLang="zh-CN" sz="2800" b="1">
                <a:solidFill>
                  <a:schemeClr val="accent2"/>
                </a:solidFill>
                <a:latin typeface="楷体_GB2312" pitchFamily="49" charset="-122"/>
                <a:ea typeface="楷体_GB2312" pitchFamily="49" charset="-122"/>
              </a:rPr>
              <a:t>ms，DB</a:t>
            </a:r>
            <a:r>
              <a:rPr lang="zh-CN" altLang="en-US" sz="2800" b="1">
                <a:solidFill>
                  <a:schemeClr val="accent2"/>
                </a:solidFill>
                <a:latin typeface="楷体_GB2312" pitchFamily="49" charset="-122"/>
                <a:ea typeface="楷体_GB2312" pitchFamily="49" charset="-122"/>
              </a:rPr>
              <a:t>所需</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处理时限为38</a:t>
            </a:r>
            <a:r>
              <a:rPr lang="en-US" altLang="zh-CN" sz="2800" b="1">
                <a:solidFill>
                  <a:schemeClr val="accent2"/>
                </a:solidFill>
                <a:latin typeface="楷体_GB2312" pitchFamily="49" charset="-122"/>
                <a:ea typeface="楷体_GB2312" pitchFamily="49" charset="-122"/>
              </a:rPr>
              <a:t>ms，</a:t>
            </a:r>
            <a:r>
              <a:rPr lang="zh-CN" altLang="en-US" sz="2800" b="1">
                <a:solidFill>
                  <a:schemeClr val="accent2"/>
                </a:solidFill>
                <a:latin typeface="楷体_GB2312" pitchFamily="49" charset="-122"/>
                <a:ea typeface="楷体_GB2312" pitchFamily="49" charset="-122"/>
              </a:rPr>
              <a:t>则与</a:t>
            </a:r>
            <a:r>
              <a:rPr lang="en-US" altLang="zh-CN" sz="2800" b="1">
                <a:solidFill>
                  <a:schemeClr val="accent2"/>
                </a:solidFill>
                <a:latin typeface="楷体_GB2312" pitchFamily="49" charset="-122"/>
                <a:ea typeface="楷体_GB2312" pitchFamily="49" charset="-122"/>
              </a:rPr>
              <a:t>DA</a:t>
            </a:r>
            <a:r>
              <a:rPr lang="zh-CN" altLang="en-US" sz="2800" b="1">
                <a:solidFill>
                  <a:schemeClr val="accent2"/>
                </a:solidFill>
                <a:latin typeface="楷体_GB2312" pitchFamily="49" charset="-122"/>
                <a:ea typeface="楷体_GB2312" pitchFamily="49" charset="-122"/>
              </a:rPr>
              <a:t>和</a:t>
            </a:r>
            <a:r>
              <a:rPr lang="en-US" altLang="zh-CN" sz="2800" b="1">
                <a:solidFill>
                  <a:schemeClr val="accent2"/>
                </a:solidFill>
                <a:latin typeface="楷体_GB2312" pitchFamily="49" charset="-122"/>
                <a:ea typeface="楷体_GB2312" pitchFamily="49" charset="-122"/>
              </a:rPr>
              <a:t>DB</a:t>
            </a:r>
            <a:r>
              <a:rPr lang="zh-CN" altLang="en-US" sz="2800" b="1">
                <a:solidFill>
                  <a:schemeClr val="accent2"/>
                </a:solidFill>
                <a:latin typeface="楷体_GB2312" pitchFamily="49" charset="-122"/>
                <a:ea typeface="楷体_GB2312" pitchFamily="49" charset="-122"/>
              </a:rPr>
              <a:t>有关进程的事</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件发生时限（就绪时限）执行时限及结束时</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限如下图：</a:t>
            </a:r>
          </a:p>
          <a:p>
            <a:pPr>
              <a:buFont typeface="Arial" panose="020B0604020202020204" pitchFamily="34" charset="0"/>
              <a:buNone/>
            </a:pPr>
            <a:endParaRPr lang="zh-CN" altLang="en-US" sz="2800" b="1">
              <a:solidFill>
                <a:schemeClr val="accent2"/>
              </a:solidFill>
              <a:latin typeface="楷体_GB2312" pitchFamily="49" charset="-122"/>
              <a:ea typeface="楷体_GB2312"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2">
            <a:extLst>
              <a:ext uri="{FF2B5EF4-FFF2-40B4-BE49-F238E27FC236}">
                <a16:creationId xmlns:a16="http://schemas.microsoft.com/office/drawing/2014/main" id="{7F77DD07-E699-47A0-A10C-1D5313E6C341}"/>
              </a:ext>
            </a:extLst>
          </p:cNvPr>
          <p:cNvGrpSpPr>
            <a:grpSpLocks/>
          </p:cNvGrpSpPr>
          <p:nvPr/>
        </p:nvGrpSpPr>
        <p:grpSpPr bwMode="auto">
          <a:xfrm>
            <a:off x="762000" y="1143000"/>
            <a:ext cx="8077200" cy="4048125"/>
            <a:chOff x="-3" y="-3"/>
            <a:chExt cx="3758" cy="3372"/>
          </a:xfrm>
        </p:grpSpPr>
        <p:grpSp>
          <p:nvGrpSpPr>
            <p:cNvPr id="105475" name="Group 3">
              <a:extLst>
                <a:ext uri="{FF2B5EF4-FFF2-40B4-BE49-F238E27FC236}">
                  <a16:creationId xmlns:a16="http://schemas.microsoft.com/office/drawing/2014/main" id="{6D7C061C-E574-4625-A9D0-E769569E0D69}"/>
                </a:ext>
              </a:extLst>
            </p:cNvPr>
            <p:cNvGrpSpPr>
              <a:grpSpLocks/>
            </p:cNvGrpSpPr>
            <p:nvPr/>
          </p:nvGrpSpPr>
          <p:grpSpPr bwMode="auto">
            <a:xfrm>
              <a:off x="0" y="0"/>
              <a:ext cx="3752" cy="3366"/>
              <a:chOff x="0" y="0"/>
              <a:chExt cx="3752" cy="3366"/>
            </a:xfrm>
          </p:grpSpPr>
          <p:grpSp>
            <p:nvGrpSpPr>
              <p:cNvPr id="105476" name="Group 4">
                <a:extLst>
                  <a:ext uri="{FF2B5EF4-FFF2-40B4-BE49-F238E27FC236}">
                    <a16:creationId xmlns:a16="http://schemas.microsoft.com/office/drawing/2014/main" id="{85DC98E2-69C8-4343-B02B-61646A57806C}"/>
                  </a:ext>
                </a:extLst>
              </p:cNvPr>
              <p:cNvGrpSpPr>
                <a:grpSpLocks/>
              </p:cNvGrpSpPr>
              <p:nvPr/>
            </p:nvGrpSpPr>
            <p:grpSpPr bwMode="auto">
              <a:xfrm>
                <a:off x="0" y="0"/>
                <a:ext cx="938" cy="374"/>
                <a:chOff x="0" y="0"/>
                <a:chExt cx="938" cy="374"/>
              </a:xfrm>
            </p:grpSpPr>
            <p:sp>
              <p:nvSpPr>
                <p:cNvPr id="105477" name="Rectangle 5">
                  <a:extLst>
                    <a:ext uri="{FF2B5EF4-FFF2-40B4-BE49-F238E27FC236}">
                      <a16:creationId xmlns:a16="http://schemas.microsoft.com/office/drawing/2014/main" id="{7087D880-20D9-46D7-9EE2-0429980EADB8}"/>
                    </a:ext>
                  </a:extLst>
                </p:cNvPr>
                <p:cNvSpPr>
                  <a:spLocks noChangeArrowheads="1"/>
                </p:cNvSpPr>
                <p:nvPr/>
              </p:nvSpPr>
              <p:spPr bwMode="auto">
                <a:xfrm>
                  <a:off x="43" y="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进程</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78" name="Rectangle 6">
                  <a:extLst>
                    <a:ext uri="{FF2B5EF4-FFF2-40B4-BE49-F238E27FC236}">
                      <a16:creationId xmlns:a16="http://schemas.microsoft.com/office/drawing/2014/main" id="{974A9D9C-540B-497B-BA9B-0885F2ECF419}"/>
                    </a:ext>
                  </a:extLst>
                </p:cNvPr>
                <p:cNvSpPr>
                  <a:spLocks noChangeArrowheads="1"/>
                </p:cNvSpPr>
                <p:nvPr/>
              </p:nvSpPr>
              <p:spPr bwMode="auto">
                <a:xfrm>
                  <a:off x="0" y="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79" name="Group 7">
                <a:extLst>
                  <a:ext uri="{FF2B5EF4-FFF2-40B4-BE49-F238E27FC236}">
                    <a16:creationId xmlns:a16="http://schemas.microsoft.com/office/drawing/2014/main" id="{2C2475B7-69DA-4811-BA23-292C04500D0A}"/>
                  </a:ext>
                </a:extLst>
              </p:cNvPr>
              <p:cNvGrpSpPr>
                <a:grpSpLocks/>
              </p:cNvGrpSpPr>
              <p:nvPr/>
            </p:nvGrpSpPr>
            <p:grpSpPr bwMode="auto">
              <a:xfrm>
                <a:off x="938" y="0"/>
                <a:ext cx="938" cy="374"/>
                <a:chOff x="938" y="0"/>
                <a:chExt cx="938" cy="374"/>
              </a:xfrm>
            </p:grpSpPr>
            <p:sp>
              <p:nvSpPr>
                <p:cNvPr id="105480" name="Rectangle 8">
                  <a:extLst>
                    <a:ext uri="{FF2B5EF4-FFF2-40B4-BE49-F238E27FC236}">
                      <a16:creationId xmlns:a16="http://schemas.microsoft.com/office/drawing/2014/main" id="{8A0FE487-5F05-4146-9000-547016A31974}"/>
                    </a:ext>
                  </a:extLst>
                </p:cNvPr>
                <p:cNvSpPr>
                  <a:spLocks noChangeArrowheads="1"/>
                </p:cNvSpPr>
                <p:nvPr/>
              </p:nvSpPr>
              <p:spPr bwMode="auto">
                <a:xfrm>
                  <a:off x="981" y="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事件发生时限</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81" name="Rectangle 9">
                  <a:extLst>
                    <a:ext uri="{FF2B5EF4-FFF2-40B4-BE49-F238E27FC236}">
                      <a16:creationId xmlns:a16="http://schemas.microsoft.com/office/drawing/2014/main" id="{2F7D7B8F-877A-453A-B74D-D3FB88AC5779}"/>
                    </a:ext>
                  </a:extLst>
                </p:cNvPr>
                <p:cNvSpPr>
                  <a:spLocks noChangeArrowheads="1"/>
                </p:cNvSpPr>
                <p:nvPr/>
              </p:nvSpPr>
              <p:spPr bwMode="auto">
                <a:xfrm>
                  <a:off x="938" y="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82" name="Group 10">
                <a:extLst>
                  <a:ext uri="{FF2B5EF4-FFF2-40B4-BE49-F238E27FC236}">
                    <a16:creationId xmlns:a16="http://schemas.microsoft.com/office/drawing/2014/main" id="{771F6105-C788-4074-AC31-B9A78E992326}"/>
                  </a:ext>
                </a:extLst>
              </p:cNvPr>
              <p:cNvGrpSpPr>
                <a:grpSpLocks/>
              </p:cNvGrpSpPr>
              <p:nvPr/>
            </p:nvGrpSpPr>
            <p:grpSpPr bwMode="auto">
              <a:xfrm>
                <a:off x="1876" y="0"/>
                <a:ext cx="938" cy="374"/>
                <a:chOff x="1876" y="0"/>
                <a:chExt cx="938" cy="374"/>
              </a:xfrm>
            </p:grpSpPr>
            <p:sp>
              <p:nvSpPr>
                <p:cNvPr id="105483" name="Rectangle 11">
                  <a:extLst>
                    <a:ext uri="{FF2B5EF4-FFF2-40B4-BE49-F238E27FC236}">
                      <a16:creationId xmlns:a16="http://schemas.microsoft.com/office/drawing/2014/main" id="{5D6DCBF8-05F3-41EA-8359-F0149D035344}"/>
                    </a:ext>
                  </a:extLst>
                </p:cNvPr>
                <p:cNvSpPr>
                  <a:spLocks noChangeArrowheads="1"/>
                </p:cNvSpPr>
                <p:nvPr/>
              </p:nvSpPr>
              <p:spPr bwMode="auto">
                <a:xfrm>
                  <a:off x="1919" y="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执行时限</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84" name="Rectangle 12">
                  <a:extLst>
                    <a:ext uri="{FF2B5EF4-FFF2-40B4-BE49-F238E27FC236}">
                      <a16:creationId xmlns:a16="http://schemas.microsoft.com/office/drawing/2014/main" id="{BC7D0314-E008-4E5F-B69E-4FE79C39BFED}"/>
                    </a:ext>
                  </a:extLst>
                </p:cNvPr>
                <p:cNvSpPr>
                  <a:spLocks noChangeArrowheads="1"/>
                </p:cNvSpPr>
                <p:nvPr/>
              </p:nvSpPr>
              <p:spPr bwMode="auto">
                <a:xfrm>
                  <a:off x="1876" y="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85" name="Group 13">
                <a:extLst>
                  <a:ext uri="{FF2B5EF4-FFF2-40B4-BE49-F238E27FC236}">
                    <a16:creationId xmlns:a16="http://schemas.microsoft.com/office/drawing/2014/main" id="{BF4AB328-A337-4931-8799-5B9A1EC0FF7D}"/>
                  </a:ext>
                </a:extLst>
              </p:cNvPr>
              <p:cNvGrpSpPr>
                <a:grpSpLocks/>
              </p:cNvGrpSpPr>
              <p:nvPr/>
            </p:nvGrpSpPr>
            <p:grpSpPr bwMode="auto">
              <a:xfrm>
                <a:off x="2814" y="0"/>
                <a:ext cx="938" cy="374"/>
                <a:chOff x="2814" y="0"/>
                <a:chExt cx="938" cy="374"/>
              </a:xfrm>
            </p:grpSpPr>
            <p:sp>
              <p:nvSpPr>
                <p:cNvPr id="105486" name="Rectangle 14">
                  <a:extLst>
                    <a:ext uri="{FF2B5EF4-FFF2-40B4-BE49-F238E27FC236}">
                      <a16:creationId xmlns:a16="http://schemas.microsoft.com/office/drawing/2014/main" id="{7EB2F8CF-D27F-4666-8E67-E07DA8DD42A3}"/>
                    </a:ext>
                  </a:extLst>
                </p:cNvPr>
                <p:cNvSpPr>
                  <a:spLocks noChangeArrowheads="1"/>
                </p:cNvSpPr>
                <p:nvPr/>
              </p:nvSpPr>
              <p:spPr bwMode="auto">
                <a:xfrm>
                  <a:off x="2857" y="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结束时限</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87" name="Rectangle 15">
                  <a:extLst>
                    <a:ext uri="{FF2B5EF4-FFF2-40B4-BE49-F238E27FC236}">
                      <a16:creationId xmlns:a16="http://schemas.microsoft.com/office/drawing/2014/main" id="{1B5FBD56-1246-4504-8A0D-F562AA4A0949}"/>
                    </a:ext>
                  </a:extLst>
                </p:cNvPr>
                <p:cNvSpPr>
                  <a:spLocks noChangeArrowheads="1"/>
                </p:cNvSpPr>
                <p:nvPr/>
              </p:nvSpPr>
              <p:spPr bwMode="auto">
                <a:xfrm>
                  <a:off x="2814" y="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88" name="Group 16">
                <a:extLst>
                  <a:ext uri="{FF2B5EF4-FFF2-40B4-BE49-F238E27FC236}">
                    <a16:creationId xmlns:a16="http://schemas.microsoft.com/office/drawing/2014/main" id="{4B300FCF-CE59-42CA-89D6-7188AC20830A}"/>
                  </a:ext>
                </a:extLst>
              </p:cNvPr>
              <p:cNvGrpSpPr>
                <a:grpSpLocks/>
              </p:cNvGrpSpPr>
              <p:nvPr/>
            </p:nvGrpSpPr>
            <p:grpSpPr bwMode="auto">
              <a:xfrm>
                <a:off x="0" y="374"/>
                <a:ext cx="938" cy="374"/>
                <a:chOff x="0" y="374"/>
                <a:chExt cx="938" cy="374"/>
              </a:xfrm>
            </p:grpSpPr>
            <p:sp>
              <p:nvSpPr>
                <p:cNvPr id="105489" name="Rectangle 17">
                  <a:extLst>
                    <a:ext uri="{FF2B5EF4-FFF2-40B4-BE49-F238E27FC236}">
                      <a16:creationId xmlns:a16="http://schemas.microsoft.com/office/drawing/2014/main" id="{F0379CBF-34D6-4907-B622-2EE2E9861EDE}"/>
                    </a:ext>
                  </a:extLst>
                </p:cNvPr>
                <p:cNvSpPr>
                  <a:spLocks noChangeArrowheads="1"/>
                </p:cNvSpPr>
                <p:nvPr/>
              </p:nvSpPr>
              <p:spPr bwMode="auto">
                <a:xfrm>
                  <a:off x="43" y="37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DA（1）</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490" name="Rectangle 18">
                  <a:extLst>
                    <a:ext uri="{FF2B5EF4-FFF2-40B4-BE49-F238E27FC236}">
                      <a16:creationId xmlns:a16="http://schemas.microsoft.com/office/drawing/2014/main" id="{0B967C92-4714-4670-B646-5C099B0C3341}"/>
                    </a:ext>
                  </a:extLst>
                </p:cNvPr>
                <p:cNvSpPr>
                  <a:spLocks noChangeArrowheads="1"/>
                </p:cNvSpPr>
                <p:nvPr/>
              </p:nvSpPr>
              <p:spPr bwMode="auto">
                <a:xfrm>
                  <a:off x="0" y="37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91" name="Group 19">
                <a:extLst>
                  <a:ext uri="{FF2B5EF4-FFF2-40B4-BE49-F238E27FC236}">
                    <a16:creationId xmlns:a16="http://schemas.microsoft.com/office/drawing/2014/main" id="{DB591CD8-9F3E-4E1F-9013-A5BAC0274C2A}"/>
                  </a:ext>
                </a:extLst>
              </p:cNvPr>
              <p:cNvGrpSpPr>
                <a:grpSpLocks/>
              </p:cNvGrpSpPr>
              <p:nvPr/>
            </p:nvGrpSpPr>
            <p:grpSpPr bwMode="auto">
              <a:xfrm>
                <a:off x="938" y="374"/>
                <a:ext cx="938" cy="374"/>
                <a:chOff x="938" y="374"/>
                <a:chExt cx="938" cy="374"/>
              </a:xfrm>
            </p:grpSpPr>
            <p:sp>
              <p:nvSpPr>
                <p:cNvPr id="105492" name="Rectangle 20">
                  <a:extLst>
                    <a:ext uri="{FF2B5EF4-FFF2-40B4-BE49-F238E27FC236}">
                      <a16:creationId xmlns:a16="http://schemas.microsoft.com/office/drawing/2014/main" id="{4A51947D-0561-4FD3-8F80-77D6520E484E}"/>
                    </a:ext>
                  </a:extLst>
                </p:cNvPr>
                <p:cNvSpPr>
                  <a:spLocks noChangeArrowheads="1"/>
                </p:cNvSpPr>
                <p:nvPr/>
              </p:nvSpPr>
              <p:spPr bwMode="auto">
                <a:xfrm>
                  <a:off x="981" y="37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93" name="Rectangle 21">
                  <a:extLst>
                    <a:ext uri="{FF2B5EF4-FFF2-40B4-BE49-F238E27FC236}">
                      <a16:creationId xmlns:a16="http://schemas.microsoft.com/office/drawing/2014/main" id="{85D85B37-8E8F-43E2-A2E0-39FB56B37073}"/>
                    </a:ext>
                  </a:extLst>
                </p:cNvPr>
                <p:cNvSpPr>
                  <a:spLocks noChangeArrowheads="1"/>
                </p:cNvSpPr>
                <p:nvPr/>
              </p:nvSpPr>
              <p:spPr bwMode="auto">
                <a:xfrm>
                  <a:off x="938" y="37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94" name="Group 22">
                <a:extLst>
                  <a:ext uri="{FF2B5EF4-FFF2-40B4-BE49-F238E27FC236}">
                    <a16:creationId xmlns:a16="http://schemas.microsoft.com/office/drawing/2014/main" id="{DADE2611-A9E3-4865-92FC-577DE2703550}"/>
                  </a:ext>
                </a:extLst>
              </p:cNvPr>
              <p:cNvGrpSpPr>
                <a:grpSpLocks/>
              </p:cNvGrpSpPr>
              <p:nvPr/>
            </p:nvGrpSpPr>
            <p:grpSpPr bwMode="auto">
              <a:xfrm>
                <a:off x="1876" y="374"/>
                <a:ext cx="938" cy="374"/>
                <a:chOff x="1876" y="374"/>
                <a:chExt cx="938" cy="374"/>
              </a:xfrm>
            </p:grpSpPr>
            <p:sp>
              <p:nvSpPr>
                <p:cNvPr id="105495" name="Rectangle 23">
                  <a:extLst>
                    <a:ext uri="{FF2B5EF4-FFF2-40B4-BE49-F238E27FC236}">
                      <a16:creationId xmlns:a16="http://schemas.microsoft.com/office/drawing/2014/main" id="{4450C7FD-7BE7-40BE-A6C5-5470E19932C1}"/>
                    </a:ext>
                  </a:extLst>
                </p:cNvPr>
                <p:cNvSpPr>
                  <a:spLocks noChangeArrowheads="1"/>
                </p:cNvSpPr>
                <p:nvPr/>
              </p:nvSpPr>
              <p:spPr bwMode="auto">
                <a:xfrm>
                  <a:off x="1919" y="37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96" name="Rectangle 24">
                  <a:extLst>
                    <a:ext uri="{FF2B5EF4-FFF2-40B4-BE49-F238E27FC236}">
                      <a16:creationId xmlns:a16="http://schemas.microsoft.com/office/drawing/2014/main" id="{0E8C7465-252C-4BEF-9D44-D09D02737B90}"/>
                    </a:ext>
                  </a:extLst>
                </p:cNvPr>
                <p:cNvSpPr>
                  <a:spLocks noChangeArrowheads="1"/>
                </p:cNvSpPr>
                <p:nvPr/>
              </p:nvSpPr>
              <p:spPr bwMode="auto">
                <a:xfrm>
                  <a:off x="1876" y="37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97" name="Group 25">
                <a:extLst>
                  <a:ext uri="{FF2B5EF4-FFF2-40B4-BE49-F238E27FC236}">
                    <a16:creationId xmlns:a16="http://schemas.microsoft.com/office/drawing/2014/main" id="{707F577D-9EC7-403D-A17F-7483DB42AED0}"/>
                  </a:ext>
                </a:extLst>
              </p:cNvPr>
              <p:cNvGrpSpPr>
                <a:grpSpLocks/>
              </p:cNvGrpSpPr>
              <p:nvPr/>
            </p:nvGrpSpPr>
            <p:grpSpPr bwMode="auto">
              <a:xfrm>
                <a:off x="2814" y="374"/>
                <a:ext cx="938" cy="374"/>
                <a:chOff x="2814" y="374"/>
                <a:chExt cx="938" cy="374"/>
              </a:xfrm>
            </p:grpSpPr>
            <p:sp>
              <p:nvSpPr>
                <p:cNvPr id="105498" name="Rectangle 26">
                  <a:extLst>
                    <a:ext uri="{FF2B5EF4-FFF2-40B4-BE49-F238E27FC236}">
                      <a16:creationId xmlns:a16="http://schemas.microsoft.com/office/drawing/2014/main" id="{11942FBD-42DC-43CE-8ADB-7708398F9A40}"/>
                    </a:ext>
                  </a:extLst>
                </p:cNvPr>
                <p:cNvSpPr>
                  <a:spLocks noChangeArrowheads="1"/>
                </p:cNvSpPr>
                <p:nvPr/>
              </p:nvSpPr>
              <p:spPr bwMode="auto">
                <a:xfrm>
                  <a:off x="2857" y="37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99" name="Rectangle 27">
                  <a:extLst>
                    <a:ext uri="{FF2B5EF4-FFF2-40B4-BE49-F238E27FC236}">
                      <a16:creationId xmlns:a16="http://schemas.microsoft.com/office/drawing/2014/main" id="{42D912B0-C1A8-4D49-ABF4-B36CAD203623}"/>
                    </a:ext>
                  </a:extLst>
                </p:cNvPr>
                <p:cNvSpPr>
                  <a:spLocks noChangeArrowheads="1"/>
                </p:cNvSpPr>
                <p:nvPr/>
              </p:nvSpPr>
              <p:spPr bwMode="auto">
                <a:xfrm>
                  <a:off x="2814" y="37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00" name="Group 28">
                <a:extLst>
                  <a:ext uri="{FF2B5EF4-FFF2-40B4-BE49-F238E27FC236}">
                    <a16:creationId xmlns:a16="http://schemas.microsoft.com/office/drawing/2014/main" id="{C777D0B6-A6BA-4314-A636-60F2454F4DF9}"/>
                  </a:ext>
                </a:extLst>
              </p:cNvPr>
              <p:cNvGrpSpPr>
                <a:grpSpLocks/>
              </p:cNvGrpSpPr>
              <p:nvPr/>
            </p:nvGrpSpPr>
            <p:grpSpPr bwMode="auto">
              <a:xfrm>
                <a:off x="0" y="748"/>
                <a:ext cx="938" cy="374"/>
                <a:chOff x="0" y="748"/>
                <a:chExt cx="938" cy="374"/>
              </a:xfrm>
            </p:grpSpPr>
            <p:sp>
              <p:nvSpPr>
                <p:cNvPr id="105501" name="Rectangle 29">
                  <a:extLst>
                    <a:ext uri="{FF2B5EF4-FFF2-40B4-BE49-F238E27FC236}">
                      <a16:creationId xmlns:a16="http://schemas.microsoft.com/office/drawing/2014/main" id="{882503E9-362E-4B5D-B8DC-002ABD675FEA}"/>
                    </a:ext>
                  </a:extLst>
                </p:cNvPr>
                <p:cNvSpPr>
                  <a:spLocks noChangeArrowheads="1"/>
                </p:cNvSpPr>
                <p:nvPr/>
              </p:nvSpPr>
              <p:spPr bwMode="auto">
                <a:xfrm>
                  <a:off x="43" y="74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DA（2）</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02" name="Rectangle 30">
                  <a:extLst>
                    <a:ext uri="{FF2B5EF4-FFF2-40B4-BE49-F238E27FC236}">
                      <a16:creationId xmlns:a16="http://schemas.microsoft.com/office/drawing/2014/main" id="{BDA4A49B-E033-43C3-B163-F04AEC220247}"/>
                    </a:ext>
                  </a:extLst>
                </p:cNvPr>
                <p:cNvSpPr>
                  <a:spLocks noChangeArrowheads="1"/>
                </p:cNvSpPr>
                <p:nvPr/>
              </p:nvSpPr>
              <p:spPr bwMode="auto">
                <a:xfrm>
                  <a:off x="0" y="74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03" name="Group 31">
                <a:extLst>
                  <a:ext uri="{FF2B5EF4-FFF2-40B4-BE49-F238E27FC236}">
                    <a16:creationId xmlns:a16="http://schemas.microsoft.com/office/drawing/2014/main" id="{D5F45F90-33A5-456D-BB3F-C52AA7F8FED8}"/>
                  </a:ext>
                </a:extLst>
              </p:cNvPr>
              <p:cNvGrpSpPr>
                <a:grpSpLocks/>
              </p:cNvGrpSpPr>
              <p:nvPr/>
            </p:nvGrpSpPr>
            <p:grpSpPr bwMode="auto">
              <a:xfrm>
                <a:off x="938" y="748"/>
                <a:ext cx="938" cy="374"/>
                <a:chOff x="938" y="748"/>
                <a:chExt cx="938" cy="374"/>
              </a:xfrm>
            </p:grpSpPr>
            <p:sp>
              <p:nvSpPr>
                <p:cNvPr id="105504" name="Rectangle 32">
                  <a:extLst>
                    <a:ext uri="{FF2B5EF4-FFF2-40B4-BE49-F238E27FC236}">
                      <a16:creationId xmlns:a16="http://schemas.microsoft.com/office/drawing/2014/main" id="{178683F4-7513-494B-AA47-03C40E782528}"/>
                    </a:ext>
                  </a:extLst>
                </p:cNvPr>
                <p:cNvSpPr>
                  <a:spLocks noChangeArrowheads="1"/>
                </p:cNvSpPr>
                <p:nvPr/>
              </p:nvSpPr>
              <p:spPr bwMode="auto">
                <a:xfrm>
                  <a:off x="981" y="74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05" name="Rectangle 33">
                  <a:extLst>
                    <a:ext uri="{FF2B5EF4-FFF2-40B4-BE49-F238E27FC236}">
                      <a16:creationId xmlns:a16="http://schemas.microsoft.com/office/drawing/2014/main" id="{9C760E03-422C-4E57-8996-C912FA937315}"/>
                    </a:ext>
                  </a:extLst>
                </p:cNvPr>
                <p:cNvSpPr>
                  <a:spLocks noChangeArrowheads="1"/>
                </p:cNvSpPr>
                <p:nvPr/>
              </p:nvSpPr>
              <p:spPr bwMode="auto">
                <a:xfrm>
                  <a:off x="938" y="74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06" name="Group 34">
                <a:extLst>
                  <a:ext uri="{FF2B5EF4-FFF2-40B4-BE49-F238E27FC236}">
                    <a16:creationId xmlns:a16="http://schemas.microsoft.com/office/drawing/2014/main" id="{2C37DE8F-51B0-42FB-ADD7-7FBEFE209C4E}"/>
                  </a:ext>
                </a:extLst>
              </p:cNvPr>
              <p:cNvGrpSpPr>
                <a:grpSpLocks/>
              </p:cNvGrpSpPr>
              <p:nvPr/>
            </p:nvGrpSpPr>
            <p:grpSpPr bwMode="auto">
              <a:xfrm>
                <a:off x="1876" y="748"/>
                <a:ext cx="938" cy="374"/>
                <a:chOff x="1876" y="748"/>
                <a:chExt cx="938" cy="374"/>
              </a:xfrm>
            </p:grpSpPr>
            <p:sp>
              <p:nvSpPr>
                <p:cNvPr id="105507" name="Rectangle 35">
                  <a:extLst>
                    <a:ext uri="{FF2B5EF4-FFF2-40B4-BE49-F238E27FC236}">
                      <a16:creationId xmlns:a16="http://schemas.microsoft.com/office/drawing/2014/main" id="{365FD8B7-FD70-4D7E-9DE9-51A6612ED211}"/>
                    </a:ext>
                  </a:extLst>
                </p:cNvPr>
                <p:cNvSpPr>
                  <a:spLocks noChangeArrowheads="1"/>
                </p:cNvSpPr>
                <p:nvPr/>
              </p:nvSpPr>
              <p:spPr bwMode="auto">
                <a:xfrm>
                  <a:off x="1919" y="74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08" name="Rectangle 36">
                  <a:extLst>
                    <a:ext uri="{FF2B5EF4-FFF2-40B4-BE49-F238E27FC236}">
                      <a16:creationId xmlns:a16="http://schemas.microsoft.com/office/drawing/2014/main" id="{674447CF-3669-49D8-9B46-1F8B00690B57}"/>
                    </a:ext>
                  </a:extLst>
                </p:cNvPr>
                <p:cNvSpPr>
                  <a:spLocks noChangeArrowheads="1"/>
                </p:cNvSpPr>
                <p:nvPr/>
              </p:nvSpPr>
              <p:spPr bwMode="auto">
                <a:xfrm>
                  <a:off x="1876" y="74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09" name="Group 37">
                <a:extLst>
                  <a:ext uri="{FF2B5EF4-FFF2-40B4-BE49-F238E27FC236}">
                    <a16:creationId xmlns:a16="http://schemas.microsoft.com/office/drawing/2014/main" id="{A25E1748-606C-4B9E-9195-49256EDE3A52}"/>
                  </a:ext>
                </a:extLst>
              </p:cNvPr>
              <p:cNvGrpSpPr>
                <a:grpSpLocks/>
              </p:cNvGrpSpPr>
              <p:nvPr/>
            </p:nvGrpSpPr>
            <p:grpSpPr bwMode="auto">
              <a:xfrm>
                <a:off x="2814" y="748"/>
                <a:ext cx="938" cy="374"/>
                <a:chOff x="2814" y="748"/>
                <a:chExt cx="938" cy="374"/>
              </a:xfrm>
            </p:grpSpPr>
            <p:sp>
              <p:nvSpPr>
                <p:cNvPr id="105510" name="Rectangle 38">
                  <a:extLst>
                    <a:ext uri="{FF2B5EF4-FFF2-40B4-BE49-F238E27FC236}">
                      <a16:creationId xmlns:a16="http://schemas.microsoft.com/office/drawing/2014/main" id="{BBFC551E-86B2-486C-BF1B-5598D652B0C6}"/>
                    </a:ext>
                  </a:extLst>
                </p:cNvPr>
                <p:cNvSpPr>
                  <a:spLocks noChangeArrowheads="1"/>
                </p:cNvSpPr>
                <p:nvPr/>
              </p:nvSpPr>
              <p:spPr bwMode="auto">
                <a:xfrm>
                  <a:off x="2857" y="74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60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11" name="Rectangle 39">
                  <a:extLst>
                    <a:ext uri="{FF2B5EF4-FFF2-40B4-BE49-F238E27FC236}">
                      <a16:creationId xmlns:a16="http://schemas.microsoft.com/office/drawing/2014/main" id="{EBAF3122-61DD-4D3E-A3DB-D43A50905BEB}"/>
                    </a:ext>
                  </a:extLst>
                </p:cNvPr>
                <p:cNvSpPr>
                  <a:spLocks noChangeArrowheads="1"/>
                </p:cNvSpPr>
                <p:nvPr/>
              </p:nvSpPr>
              <p:spPr bwMode="auto">
                <a:xfrm>
                  <a:off x="2814" y="74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12" name="Group 40">
                <a:extLst>
                  <a:ext uri="{FF2B5EF4-FFF2-40B4-BE49-F238E27FC236}">
                    <a16:creationId xmlns:a16="http://schemas.microsoft.com/office/drawing/2014/main" id="{F4460D08-6F45-4C06-85AB-E08027B99C17}"/>
                  </a:ext>
                </a:extLst>
              </p:cNvPr>
              <p:cNvGrpSpPr>
                <a:grpSpLocks/>
              </p:cNvGrpSpPr>
              <p:nvPr/>
            </p:nvGrpSpPr>
            <p:grpSpPr bwMode="auto">
              <a:xfrm>
                <a:off x="0" y="1122"/>
                <a:ext cx="938" cy="374"/>
                <a:chOff x="0" y="1122"/>
                <a:chExt cx="938" cy="374"/>
              </a:xfrm>
            </p:grpSpPr>
            <p:sp>
              <p:nvSpPr>
                <p:cNvPr id="105513" name="Rectangle 41">
                  <a:extLst>
                    <a:ext uri="{FF2B5EF4-FFF2-40B4-BE49-F238E27FC236}">
                      <a16:creationId xmlns:a16="http://schemas.microsoft.com/office/drawing/2014/main" id="{942D4CB8-6882-4248-807F-3ABACCD0FDD1}"/>
                    </a:ext>
                  </a:extLst>
                </p:cNvPr>
                <p:cNvSpPr>
                  <a:spLocks noChangeArrowheads="1"/>
                </p:cNvSpPr>
                <p:nvPr/>
              </p:nvSpPr>
              <p:spPr bwMode="auto">
                <a:xfrm>
                  <a:off x="43" y="112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DA（3）</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14" name="Rectangle 42">
                  <a:extLst>
                    <a:ext uri="{FF2B5EF4-FFF2-40B4-BE49-F238E27FC236}">
                      <a16:creationId xmlns:a16="http://schemas.microsoft.com/office/drawing/2014/main" id="{719EFFFC-9F0E-43AE-AC10-C1C8987D3469}"/>
                    </a:ext>
                  </a:extLst>
                </p:cNvPr>
                <p:cNvSpPr>
                  <a:spLocks noChangeArrowheads="1"/>
                </p:cNvSpPr>
                <p:nvPr/>
              </p:nvSpPr>
              <p:spPr bwMode="auto">
                <a:xfrm>
                  <a:off x="0" y="112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15" name="Group 43">
                <a:extLst>
                  <a:ext uri="{FF2B5EF4-FFF2-40B4-BE49-F238E27FC236}">
                    <a16:creationId xmlns:a16="http://schemas.microsoft.com/office/drawing/2014/main" id="{27C3C6F5-E268-4C0E-8377-55AB81AE2922}"/>
                  </a:ext>
                </a:extLst>
              </p:cNvPr>
              <p:cNvGrpSpPr>
                <a:grpSpLocks/>
              </p:cNvGrpSpPr>
              <p:nvPr/>
            </p:nvGrpSpPr>
            <p:grpSpPr bwMode="auto">
              <a:xfrm>
                <a:off x="938" y="1122"/>
                <a:ext cx="938" cy="374"/>
                <a:chOff x="938" y="1122"/>
                <a:chExt cx="938" cy="374"/>
              </a:xfrm>
            </p:grpSpPr>
            <p:sp>
              <p:nvSpPr>
                <p:cNvPr id="105516" name="Rectangle 44">
                  <a:extLst>
                    <a:ext uri="{FF2B5EF4-FFF2-40B4-BE49-F238E27FC236}">
                      <a16:creationId xmlns:a16="http://schemas.microsoft.com/office/drawing/2014/main" id="{B05779CA-B813-4E9D-B013-552F0BDE56EE}"/>
                    </a:ext>
                  </a:extLst>
                </p:cNvPr>
                <p:cNvSpPr>
                  <a:spLocks noChangeArrowheads="1"/>
                </p:cNvSpPr>
                <p:nvPr/>
              </p:nvSpPr>
              <p:spPr bwMode="auto">
                <a:xfrm>
                  <a:off x="981" y="112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60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17" name="Rectangle 45">
                  <a:extLst>
                    <a:ext uri="{FF2B5EF4-FFF2-40B4-BE49-F238E27FC236}">
                      <a16:creationId xmlns:a16="http://schemas.microsoft.com/office/drawing/2014/main" id="{00D772F6-3887-4649-AADA-3D90571D0902}"/>
                    </a:ext>
                  </a:extLst>
                </p:cNvPr>
                <p:cNvSpPr>
                  <a:spLocks noChangeArrowheads="1"/>
                </p:cNvSpPr>
                <p:nvPr/>
              </p:nvSpPr>
              <p:spPr bwMode="auto">
                <a:xfrm>
                  <a:off x="938" y="112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18" name="Group 46">
                <a:extLst>
                  <a:ext uri="{FF2B5EF4-FFF2-40B4-BE49-F238E27FC236}">
                    <a16:creationId xmlns:a16="http://schemas.microsoft.com/office/drawing/2014/main" id="{76E3BB2E-4AEC-4DDD-BA41-1E09E24237CE}"/>
                  </a:ext>
                </a:extLst>
              </p:cNvPr>
              <p:cNvGrpSpPr>
                <a:grpSpLocks/>
              </p:cNvGrpSpPr>
              <p:nvPr/>
            </p:nvGrpSpPr>
            <p:grpSpPr bwMode="auto">
              <a:xfrm>
                <a:off x="1876" y="1122"/>
                <a:ext cx="938" cy="374"/>
                <a:chOff x="1876" y="1122"/>
                <a:chExt cx="938" cy="374"/>
              </a:xfrm>
            </p:grpSpPr>
            <p:sp>
              <p:nvSpPr>
                <p:cNvPr id="105519" name="Rectangle 47">
                  <a:extLst>
                    <a:ext uri="{FF2B5EF4-FFF2-40B4-BE49-F238E27FC236}">
                      <a16:creationId xmlns:a16="http://schemas.microsoft.com/office/drawing/2014/main" id="{04B39D67-3E39-493F-8237-2CB69A59DC68}"/>
                    </a:ext>
                  </a:extLst>
                </p:cNvPr>
                <p:cNvSpPr>
                  <a:spLocks noChangeArrowheads="1"/>
                </p:cNvSpPr>
                <p:nvPr/>
              </p:nvSpPr>
              <p:spPr bwMode="auto">
                <a:xfrm>
                  <a:off x="1919" y="112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20" name="Rectangle 48">
                  <a:extLst>
                    <a:ext uri="{FF2B5EF4-FFF2-40B4-BE49-F238E27FC236}">
                      <a16:creationId xmlns:a16="http://schemas.microsoft.com/office/drawing/2014/main" id="{391E018D-7E39-42FC-8B7E-3027DB221B3B}"/>
                    </a:ext>
                  </a:extLst>
                </p:cNvPr>
                <p:cNvSpPr>
                  <a:spLocks noChangeArrowheads="1"/>
                </p:cNvSpPr>
                <p:nvPr/>
              </p:nvSpPr>
              <p:spPr bwMode="auto">
                <a:xfrm>
                  <a:off x="1876" y="112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21" name="Group 49">
                <a:extLst>
                  <a:ext uri="{FF2B5EF4-FFF2-40B4-BE49-F238E27FC236}">
                    <a16:creationId xmlns:a16="http://schemas.microsoft.com/office/drawing/2014/main" id="{E05FDCD6-CC76-4A7A-A507-4027C18AE0CB}"/>
                  </a:ext>
                </a:extLst>
              </p:cNvPr>
              <p:cNvGrpSpPr>
                <a:grpSpLocks/>
              </p:cNvGrpSpPr>
              <p:nvPr/>
            </p:nvGrpSpPr>
            <p:grpSpPr bwMode="auto">
              <a:xfrm>
                <a:off x="2814" y="1122"/>
                <a:ext cx="938" cy="374"/>
                <a:chOff x="2814" y="1122"/>
                <a:chExt cx="938" cy="374"/>
              </a:xfrm>
            </p:grpSpPr>
            <p:sp>
              <p:nvSpPr>
                <p:cNvPr id="105522" name="Rectangle 50">
                  <a:extLst>
                    <a:ext uri="{FF2B5EF4-FFF2-40B4-BE49-F238E27FC236}">
                      <a16:creationId xmlns:a16="http://schemas.microsoft.com/office/drawing/2014/main" id="{F5D49F16-73B2-43AA-9F72-7F6A10E286F4}"/>
                    </a:ext>
                  </a:extLst>
                </p:cNvPr>
                <p:cNvSpPr>
                  <a:spLocks noChangeArrowheads="1"/>
                </p:cNvSpPr>
                <p:nvPr/>
              </p:nvSpPr>
              <p:spPr bwMode="auto">
                <a:xfrm>
                  <a:off x="2857" y="112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90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23" name="Rectangle 51">
                  <a:extLst>
                    <a:ext uri="{FF2B5EF4-FFF2-40B4-BE49-F238E27FC236}">
                      <a16:creationId xmlns:a16="http://schemas.microsoft.com/office/drawing/2014/main" id="{3477520E-BDC8-44B6-98DD-6FA806E9AAE9}"/>
                    </a:ext>
                  </a:extLst>
                </p:cNvPr>
                <p:cNvSpPr>
                  <a:spLocks noChangeArrowheads="1"/>
                </p:cNvSpPr>
                <p:nvPr/>
              </p:nvSpPr>
              <p:spPr bwMode="auto">
                <a:xfrm>
                  <a:off x="2814" y="112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24" name="Group 52">
                <a:extLst>
                  <a:ext uri="{FF2B5EF4-FFF2-40B4-BE49-F238E27FC236}">
                    <a16:creationId xmlns:a16="http://schemas.microsoft.com/office/drawing/2014/main" id="{DE129118-C636-4B0F-96CE-D862FA6CE937}"/>
                  </a:ext>
                </a:extLst>
              </p:cNvPr>
              <p:cNvGrpSpPr>
                <a:grpSpLocks/>
              </p:cNvGrpSpPr>
              <p:nvPr/>
            </p:nvGrpSpPr>
            <p:grpSpPr bwMode="auto">
              <a:xfrm>
                <a:off x="0" y="1496"/>
                <a:ext cx="938" cy="374"/>
                <a:chOff x="0" y="1496"/>
                <a:chExt cx="938" cy="374"/>
              </a:xfrm>
            </p:grpSpPr>
            <p:sp>
              <p:nvSpPr>
                <p:cNvPr id="105525" name="Rectangle 53">
                  <a:extLst>
                    <a:ext uri="{FF2B5EF4-FFF2-40B4-BE49-F238E27FC236}">
                      <a16:creationId xmlns:a16="http://schemas.microsoft.com/office/drawing/2014/main" id="{6E24DF23-547E-445C-89B1-B9C233C49E96}"/>
                    </a:ext>
                  </a:extLst>
                </p:cNvPr>
                <p:cNvSpPr>
                  <a:spLocks noChangeArrowheads="1"/>
                </p:cNvSpPr>
                <p:nvPr/>
              </p:nvSpPr>
              <p:spPr bwMode="auto">
                <a:xfrm>
                  <a:off x="43" y="1496"/>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26" name="Rectangle 54">
                  <a:extLst>
                    <a:ext uri="{FF2B5EF4-FFF2-40B4-BE49-F238E27FC236}">
                      <a16:creationId xmlns:a16="http://schemas.microsoft.com/office/drawing/2014/main" id="{936DF9C7-390D-404D-A0C9-89D0C929948C}"/>
                    </a:ext>
                  </a:extLst>
                </p:cNvPr>
                <p:cNvSpPr>
                  <a:spLocks noChangeArrowheads="1"/>
                </p:cNvSpPr>
                <p:nvPr/>
              </p:nvSpPr>
              <p:spPr bwMode="auto">
                <a:xfrm>
                  <a:off x="0" y="1496"/>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27" name="Group 55">
                <a:extLst>
                  <a:ext uri="{FF2B5EF4-FFF2-40B4-BE49-F238E27FC236}">
                    <a16:creationId xmlns:a16="http://schemas.microsoft.com/office/drawing/2014/main" id="{3D34063B-F548-410A-A4C7-CF365CAB0980}"/>
                  </a:ext>
                </a:extLst>
              </p:cNvPr>
              <p:cNvGrpSpPr>
                <a:grpSpLocks/>
              </p:cNvGrpSpPr>
              <p:nvPr/>
            </p:nvGrpSpPr>
            <p:grpSpPr bwMode="auto">
              <a:xfrm>
                <a:off x="938" y="1496"/>
                <a:ext cx="938" cy="374"/>
                <a:chOff x="938" y="1496"/>
                <a:chExt cx="938" cy="374"/>
              </a:xfrm>
            </p:grpSpPr>
            <p:sp>
              <p:nvSpPr>
                <p:cNvPr id="105528" name="Rectangle 56">
                  <a:extLst>
                    <a:ext uri="{FF2B5EF4-FFF2-40B4-BE49-F238E27FC236}">
                      <a16:creationId xmlns:a16="http://schemas.microsoft.com/office/drawing/2014/main" id="{E985790A-C57E-479C-9F33-EF0658731621}"/>
                    </a:ext>
                  </a:extLst>
                </p:cNvPr>
                <p:cNvSpPr>
                  <a:spLocks noChangeArrowheads="1"/>
                </p:cNvSpPr>
                <p:nvPr/>
              </p:nvSpPr>
              <p:spPr bwMode="auto">
                <a:xfrm>
                  <a:off x="981" y="1496"/>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29" name="Rectangle 57">
                  <a:extLst>
                    <a:ext uri="{FF2B5EF4-FFF2-40B4-BE49-F238E27FC236}">
                      <a16:creationId xmlns:a16="http://schemas.microsoft.com/office/drawing/2014/main" id="{8A97504B-F8F4-4F8E-93BC-3B9841120C7F}"/>
                    </a:ext>
                  </a:extLst>
                </p:cNvPr>
                <p:cNvSpPr>
                  <a:spLocks noChangeArrowheads="1"/>
                </p:cNvSpPr>
                <p:nvPr/>
              </p:nvSpPr>
              <p:spPr bwMode="auto">
                <a:xfrm>
                  <a:off x="938" y="1496"/>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30" name="Group 58">
                <a:extLst>
                  <a:ext uri="{FF2B5EF4-FFF2-40B4-BE49-F238E27FC236}">
                    <a16:creationId xmlns:a16="http://schemas.microsoft.com/office/drawing/2014/main" id="{AB880296-AC31-45E9-B0CC-D2BC2431175B}"/>
                  </a:ext>
                </a:extLst>
              </p:cNvPr>
              <p:cNvGrpSpPr>
                <a:grpSpLocks/>
              </p:cNvGrpSpPr>
              <p:nvPr/>
            </p:nvGrpSpPr>
            <p:grpSpPr bwMode="auto">
              <a:xfrm>
                <a:off x="1876" y="1496"/>
                <a:ext cx="938" cy="374"/>
                <a:chOff x="1876" y="1496"/>
                <a:chExt cx="938" cy="374"/>
              </a:xfrm>
            </p:grpSpPr>
            <p:sp>
              <p:nvSpPr>
                <p:cNvPr id="105531" name="Rectangle 59">
                  <a:extLst>
                    <a:ext uri="{FF2B5EF4-FFF2-40B4-BE49-F238E27FC236}">
                      <a16:creationId xmlns:a16="http://schemas.microsoft.com/office/drawing/2014/main" id="{9751129A-2DC1-4AE5-A235-8339372D4F3C}"/>
                    </a:ext>
                  </a:extLst>
                </p:cNvPr>
                <p:cNvSpPr>
                  <a:spLocks noChangeArrowheads="1"/>
                </p:cNvSpPr>
                <p:nvPr/>
              </p:nvSpPr>
              <p:spPr bwMode="auto">
                <a:xfrm>
                  <a:off x="1919" y="1496"/>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32" name="Rectangle 60">
                  <a:extLst>
                    <a:ext uri="{FF2B5EF4-FFF2-40B4-BE49-F238E27FC236}">
                      <a16:creationId xmlns:a16="http://schemas.microsoft.com/office/drawing/2014/main" id="{9430FC7A-B36C-4F01-9793-BA447B5E6520}"/>
                    </a:ext>
                  </a:extLst>
                </p:cNvPr>
                <p:cNvSpPr>
                  <a:spLocks noChangeArrowheads="1"/>
                </p:cNvSpPr>
                <p:nvPr/>
              </p:nvSpPr>
              <p:spPr bwMode="auto">
                <a:xfrm>
                  <a:off x="1876" y="1496"/>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33" name="Group 61">
                <a:extLst>
                  <a:ext uri="{FF2B5EF4-FFF2-40B4-BE49-F238E27FC236}">
                    <a16:creationId xmlns:a16="http://schemas.microsoft.com/office/drawing/2014/main" id="{0692D46B-C8AD-4751-A72A-7211E1110875}"/>
                  </a:ext>
                </a:extLst>
              </p:cNvPr>
              <p:cNvGrpSpPr>
                <a:grpSpLocks/>
              </p:cNvGrpSpPr>
              <p:nvPr/>
            </p:nvGrpSpPr>
            <p:grpSpPr bwMode="auto">
              <a:xfrm>
                <a:off x="2814" y="1496"/>
                <a:ext cx="938" cy="374"/>
                <a:chOff x="2814" y="1496"/>
                <a:chExt cx="938" cy="374"/>
              </a:xfrm>
            </p:grpSpPr>
            <p:sp>
              <p:nvSpPr>
                <p:cNvPr id="105534" name="Rectangle 62">
                  <a:extLst>
                    <a:ext uri="{FF2B5EF4-FFF2-40B4-BE49-F238E27FC236}">
                      <a16:creationId xmlns:a16="http://schemas.microsoft.com/office/drawing/2014/main" id="{2DD5C163-66C0-4731-BA8D-1D009D381A93}"/>
                    </a:ext>
                  </a:extLst>
                </p:cNvPr>
                <p:cNvSpPr>
                  <a:spLocks noChangeArrowheads="1"/>
                </p:cNvSpPr>
                <p:nvPr/>
              </p:nvSpPr>
              <p:spPr bwMode="auto">
                <a:xfrm>
                  <a:off x="2857" y="1496"/>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35" name="Rectangle 63">
                  <a:extLst>
                    <a:ext uri="{FF2B5EF4-FFF2-40B4-BE49-F238E27FC236}">
                      <a16:creationId xmlns:a16="http://schemas.microsoft.com/office/drawing/2014/main" id="{CE4575AA-DF75-4CC6-A866-9D5D0F7B837A}"/>
                    </a:ext>
                  </a:extLst>
                </p:cNvPr>
                <p:cNvSpPr>
                  <a:spLocks noChangeArrowheads="1"/>
                </p:cNvSpPr>
                <p:nvPr/>
              </p:nvSpPr>
              <p:spPr bwMode="auto">
                <a:xfrm>
                  <a:off x="2814" y="1496"/>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36" name="Group 64">
                <a:extLst>
                  <a:ext uri="{FF2B5EF4-FFF2-40B4-BE49-F238E27FC236}">
                    <a16:creationId xmlns:a16="http://schemas.microsoft.com/office/drawing/2014/main" id="{84672293-A4FC-48C1-94C1-64A32FACC5FA}"/>
                  </a:ext>
                </a:extLst>
              </p:cNvPr>
              <p:cNvGrpSpPr>
                <a:grpSpLocks/>
              </p:cNvGrpSpPr>
              <p:nvPr/>
            </p:nvGrpSpPr>
            <p:grpSpPr bwMode="auto">
              <a:xfrm>
                <a:off x="0" y="1870"/>
                <a:ext cx="938" cy="374"/>
                <a:chOff x="0" y="1870"/>
                <a:chExt cx="938" cy="374"/>
              </a:xfrm>
            </p:grpSpPr>
            <p:sp>
              <p:nvSpPr>
                <p:cNvPr id="105537" name="Rectangle 65">
                  <a:extLst>
                    <a:ext uri="{FF2B5EF4-FFF2-40B4-BE49-F238E27FC236}">
                      <a16:creationId xmlns:a16="http://schemas.microsoft.com/office/drawing/2014/main" id="{08CF41D6-EA19-401D-AAD8-F3CA13D3114A}"/>
                    </a:ext>
                  </a:extLst>
                </p:cNvPr>
                <p:cNvSpPr>
                  <a:spLocks noChangeArrowheads="1"/>
                </p:cNvSpPr>
                <p:nvPr/>
              </p:nvSpPr>
              <p:spPr bwMode="auto">
                <a:xfrm>
                  <a:off x="43" y="187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DB（1）</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38" name="Rectangle 66">
                  <a:extLst>
                    <a:ext uri="{FF2B5EF4-FFF2-40B4-BE49-F238E27FC236}">
                      <a16:creationId xmlns:a16="http://schemas.microsoft.com/office/drawing/2014/main" id="{D4C34F1A-EDEB-49A7-BEC1-969A9ED20D47}"/>
                    </a:ext>
                  </a:extLst>
                </p:cNvPr>
                <p:cNvSpPr>
                  <a:spLocks noChangeArrowheads="1"/>
                </p:cNvSpPr>
                <p:nvPr/>
              </p:nvSpPr>
              <p:spPr bwMode="auto">
                <a:xfrm>
                  <a:off x="0" y="187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39" name="Group 67">
                <a:extLst>
                  <a:ext uri="{FF2B5EF4-FFF2-40B4-BE49-F238E27FC236}">
                    <a16:creationId xmlns:a16="http://schemas.microsoft.com/office/drawing/2014/main" id="{481E2866-951D-47B9-BDEA-BEA50D4AAE39}"/>
                  </a:ext>
                </a:extLst>
              </p:cNvPr>
              <p:cNvGrpSpPr>
                <a:grpSpLocks/>
              </p:cNvGrpSpPr>
              <p:nvPr/>
            </p:nvGrpSpPr>
            <p:grpSpPr bwMode="auto">
              <a:xfrm>
                <a:off x="938" y="1870"/>
                <a:ext cx="938" cy="374"/>
                <a:chOff x="938" y="1870"/>
                <a:chExt cx="938" cy="374"/>
              </a:xfrm>
            </p:grpSpPr>
            <p:sp>
              <p:nvSpPr>
                <p:cNvPr id="105540" name="Rectangle 68">
                  <a:extLst>
                    <a:ext uri="{FF2B5EF4-FFF2-40B4-BE49-F238E27FC236}">
                      <a16:creationId xmlns:a16="http://schemas.microsoft.com/office/drawing/2014/main" id="{58A632D6-75F0-44EB-9A83-012583C55A75}"/>
                    </a:ext>
                  </a:extLst>
                </p:cNvPr>
                <p:cNvSpPr>
                  <a:spLocks noChangeArrowheads="1"/>
                </p:cNvSpPr>
                <p:nvPr/>
              </p:nvSpPr>
              <p:spPr bwMode="auto">
                <a:xfrm>
                  <a:off x="981" y="187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41" name="Rectangle 69">
                  <a:extLst>
                    <a:ext uri="{FF2B5EF4-FFF2-40B4-BE49-F238E27FC236}">
                      <a16:creationId xmlns:a16="http://schemas.microsoft.com/office/drawing/2014/main" id="{15FF6691-25E5-4E9B-BB15-243C7D1CA9DF}"/>
                    </a:ext>
                  </a:extLst>
                </p:cNvPr>
                <p:cNvSpPr>
                  <a:spLocks noChangeArrowheads="1"/>
                </p:cNvSpPr>
                <p:nvPr/>
              </p:nvSpPr>
              <p:spPr bwMode="auto">
                <a:xfrm>
                  <a:off x="938" y="187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42" name="Group 70">
                <a:extLst>
                  <a:ext uri="{FF2B5EF4-FFF2-40B4-BE49-F238E27FC236}">
                    <a16:creationId xmlns:a16="http://schemas.microsoft.com/office/drawing/2014/main" id="{CE2562C7-9135-4110-8762-5B1C3830AA4B}"/>
                  </a:ext>
                </a:extLst>
              </p:cNvPr>
              <p:cNvGrpSpPr>
                <a:grpSpLocks/>
              </p:cNvGrpSpPr>
              <p:nvPr/>
            </p:nvGrpSpPr>
            <p:grpSpPr bwMode="auto">
              <a:xfrm>
                <a:off x="1876" y="1870"/>
                <a:ext cx="938" cy="374"/>
                <a:chOff x="1876" y="1870"/>
                <a:chExt cx="938" cy="374"/>
              </a:xfrm>
            </p:grpSpPr>
            <p:sp>
              <p:nvSpPr>
                <p:cNvPr id="105543" name="Rectangle 71">
                  <a:extLst>
                    <a:ext uri="{FF2B5EF4-FFF2-40B4-BE49-F238E27FC236}">
                      <a16:creationId xmlns:a16="http://schemas.microsoft.com/office/drawing/2014/main" id="{9D238A3B-A056-4A59-8DA6-5B96A1C57F15}"/>
                    </a:ext>
                  </a:extLst>
                </p:cNvPr>
                <p:cNvSpPr>
                  <a:spLocks noChangeArrowheads="1"/>
                </p:cNvSpPr>
                <p:nvPr/>
              </p:nvSpPr>
              <p:spPr bwMode="auto">
                <a:xfrm>
                  <a:off x="1919" y="187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38</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44" name="Rectangle 72">
                  <a:extLst>
                    <a:ext uri="{FF2B5EF4-FFF2-40B4-BE49-F238E27FC236}">
                      <a16:creationId xmlns:a16="http://schemas.microsoft.com/office/drawing/2014/main" id="{D5065F02-9F1A-4DEA-8217-ADA14E07E247}"/>
                    </a:ext>
                  </a:extLst>
                </p:cNvPr>
                <p:cNvSpPr>
                  <a:spLocks noChangeArrowheads="1"/>
                </p:cNvSpPr>
                <p:nvPr/>
              </p:nvSpPr>
              <p:spPr bwMode="auto">
                <a:xfrm>
                  <a:off x="1876" y="187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45" name="Group 73">
                <a:extLst>
                  <a:ext uri="{FF2B5EF4-FFF2-40B4-BE49-F238E27FC236}">
                    <a16:creationId xmlns:a16="http://schemas.microsoft.com/office/drawing/2014/main" id="{AC1D2BA6-E19D-4995-A0EF-714B95B47258}"/>
                  </a:ext>
                </a:extLst>
              </p:cNvPr>
              <p:cNvGrpSpPr>
                <a:grpSpLocks/>
              </p:cNvGrpSpPr>
              <p:nvPr/>
            </p:nvGrpSpPr>
            <p:grpSpPr bwMode="auto">
              <a:xfrm>
                <a:off x="2814" y="1870"/>
                <a:ext cx="938" cy="374"/>
                <a:chOff x="2814" y="1870"/>
                <a:chExt cx="938" cy="374"/>
              </a:xfrm>
            </p:grpSpPr>
            <p:sp>
              <p:nvSpPr>
                <p:cNvPr id="105546" name="Rectangle 74">
                  <a:extLst>
                    <a:ext uri="{FF2B5EF4-FFF2-40B4-BE49-F238E27FC236}">
                      <a16:creationId xmlns:a16="http://schemas.microsoft.com/office/drawing/2014/main" id="{57F53D4C-1F1E-49A6-91C4-7956D166ED08}"/>
                    </a:ext>
                  </a:extLst>
                </p:cNvPr>
                <p:cNvSpPr>
                  <a:spLocks noChangeArrowheads="1"/>
                </p:cNvSpPr>
                <p:nvPr/>
              </p:nvSpPr>
              <p:spPr bwMode="auto">
                <a:xfrm>
                  <a:off x="2857" y="187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75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47" name="Rectangle 75">
                  <a:extLst>
                    <a:ext uri="{FF2B5EF4-FFF2-40B4-BE49-F238E27FC236}">
                      <a16:creationId xmlns:a16="http://schemas.microsoft.com/office/drawing/2014/main" id="{B0EF3DB0-AA7B-43EE-A6F5-12BF3BE671F4}"/>
                    </a:ext>
                  </a:extLst>
                </p:cNvPr>
                <p:cNvSpPr>
                  <a:spLocks noChangeArrowheads="1"/>
                </p:cNvSpPr>
                <p:nvPr/>
              </p:nvSpPr>
              <p:spPr bwMode="auto">
                <a:xfrm>
                  <a:off x="2814" y="187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48" name="Group 76">
                <a:extLst>
                  <a:ext uri="{FF2B5EF4-FFF2-40B4-BE49-F238E27FC236}">
                    <a16:creationId xmlns:a16="http://schemas.microsoft.com/office/drawing/2014/main" id="{82E55C8B-CF93-410A-A489-BC8C37C934D3}"/>
                  </a:ext>
                </a:extLst>
              </p:cNvPr>
              <p:cNvGrpSpPr>
                <a:grpSpLocks/>
              </p:cNvGrpSpPr>
              <p:nvPr/>
            </p:nvGrpSpPr>
            <p:grpSpPr bwMode="auto">
              <a:xfrm>
                <a:off x="0" y="2244"/>
                <a:ext cx="938" cy="374"/>
                <a:chOff x="0" y="2244"/>
                <a:chExt cx="938" cy="374"/>
              </a:xfrm>
            </p:grpSpPr>
            <p:sp>
              <p:nvSpPr>
                <p:cNvPr id="105549" name="Rectangle 77">
                  <a:extLst>
                    <a:ext uri="{FF2B5EF4-FFF2-40B4-BE49-F238E27FC236}">
                      <a16:creationId xmlns:a16="http://schemas.microsoft.com/office/drawing/2014/main" id="{B70708F1-0902-4EF0-B50B-42099A6BEB1F}"/>
                    </a:ext>
                  </a:extLst>
                </p:cNvPr>
                <p:cNvSpPr>
                  <a:spLocks noChangeArrowheads="1"/>
                </p:cNvSpPr>
                <p:nvPr/>
              </p:nvSpPr>
              <p:spPr bwMode="auto">
                <a:xfrm>
                  <a:off x="43" y="224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DB（2）</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50" name="Rectangle 78">
                  <a:extLst>
                    <a:ext uri="{FF2B5EF4-FFF2-40B4-BE49-F238E27FC236}">
                      <a16:creationId xmlns:a16="http://schemas.microsoft.com/office/drawing/2014/main" id="{8DFE8950-87F6-4CCE-9C42-96CAA075F261}"/>
                    </a:ext>
                  </a:extLst>
                </p:cNvPr>
                <p:cNvSpPr>
                  <a:spLocks noChangeArrowheads="1"/>
                </p:cNvSpPr>
                <p:nvPr/>
              </p:nvSpPr>
              <p:spPr bwMode="auto">
                <a:xfrm>
                  <a:off x="0" y="224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51" name="Group 79">
                <a:extLst>
                  <a:ext uri="{FF2B5EF4-FFF2-40B4-BE49-F238E27FC236}">
                    <a16:creationId xmlns:a16="http://schemas.microsoft.com/office/drawing/2014/main" id="{071854F9-24C4-4C91-9392-6C58B1ADE0CD}"/>
                  </a:ext>
                </a:extLst>
              </p:cNvPr>
              <p:cNvGrpSpPr>
                <a:grpSpLocks/>
              </p:cNvGrpSpPr>
              <p:nvPr/>
            </p:nvGrpSpPr>
            <p:grpSpPr bwMode="auto">
              <a:xfrm>
                <a:off x="938" y="2244"/>
                <a:ext cx="938" cy="374"/>
                <a:chOff x="938" y="2244"/>
                <a:chExt cx="938" cy="374"/>
              </a:xfrm>
            </p:grpSpPr>
            <p:sp>
              <p:nvSpPr>
                <p:cNvPr id="105552" name="Rectangle 80">
                  <a:extLst>
                    <a:ext uri="{FF2B5EF4-FFF2-40B4-BE49-F238E27FC236}">
                      <a16:creationId xmlns:a16="http://schemas.microsoft.com/office/drawing/2014/main" id="{69CBF5ED-DFBA-4D63-8137-D948E0617265}"/>
                    </a:ext>
                  </a:extLst>
                </p:cNvPr>
                <p:cNvSpPr>
                  <a:spLocks noChangeArrowheads="1"/>
                </p:cNvSpPr>
                <p:nvPr/>
              </p:nvSpPr>
              <p:spPr bwMode="auto">
                <a:xfrm>
                  <a:off x="981" y="224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75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53" name="Rectangle 81">
                  <a:extLst>
                    <a:ext uri="{FF2B5EF4-FFF2-40B4-BE49-F238E27FC236}">
                      <a16:creationId xmlns:a16="http://schemas.microsoft.com/office/drawing/2014/main" id="{86D15BA4-BEE0-4F23-B376-8D788F8AFBA2}"/>
                    </a:ext>
                  </a:extLst>
                </p:cNvPr>
                <p:cNvSpPr>
                  <a:spLocks noChangeArrowheads="1"/>
                </p:cNvSpPr>
                <p:nvPr/>
              </p:nvSpPr>
              <p:spPr bwMode="auto">
                <a:xfrm>
                  <a:off x="938" y="224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54" name="Group 82">
                <a:extLst>
                  <a:ext uri="{FF2B5EF4-FFF2-40B4-BE49-F238E27FC236}">
                    <a16:creationId xmlns:a16="http://schemas.microsoft.com/office/drawing/2014/main" id="{61593AE8-1A93-4DB6-A447-CE162782A140}"/>
                  </a:ext>
                </a:extLst>
              </p:cNvPr>
              <p:cNvGrpSpPr>
                <a:grpSpLocks/>
              </p:cNvGrpSpPr>
              <p:nvPr/>
            </p:nvGrpSpPr>
            <p:grpSpPr bwMode="auto">
              <a:xfrm>
                <a:off x="1876" y="2244"/>
                <a:ext cx="938" cy="374"/>
                <a:chOff x="1876" y="2244"/>
                <a:chExt cx="938" cy="374"/>
              </a:xfrm>
            </p:grpSpPr>
            <p:sp>
              <p:nvSpPr>
                <p:cNvPr id="105555" name="Rectangle 83">
                  <a:extLst>
                    <a:ext uri="{FF2B5EF4-FFF2-40B4-BE49-F238E27FC236}">
                      <a16:creationId xmlns:a16="http://schemas.microsoft.com/office/drawing/2014/main" id="{CBCBADD7-4665-4C49-B3A7-2B186716F2AA}"/>
                    </a:ext>
                  </a:extLst>
                </p:cNvPr>
                <p:cNvSpPr>
                  <a:spLocks noChangeArrowheads="1"/>
                </p:cNvSpPr>
                <p:nvPr/>
              </p:nvSpPr>
              <p:spPr bwMode="auto">
                <a:xfrm>
                  <a:off x="1919" y="224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38</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56" name="Rectangle 84">
                  <a:extLst>
                    <a:ext uri="{FF2B5EF4-FFF2-40B4-BE49-F238E27FC236}">
                      <a16:creationId xmlns:a16="http://schemas.microsoft.com/office/drawing/2014/main" id="{23E66F22-D53C-42A1-95F6-5FD3667A0B77}"/>
                    </a:ext>
                  </a:extLst>
                </p:cNvPr>
                <p:cNvSpPr>
                  <a:spLocks noChangeArrowheads="1"/>
                </p:cNvSpPr>
                <p:nvPr/>
              </p:nvSpPr>
              <p:spPr bwMode="auto">
                <a:xfrm>
                  <a:off x="1876" y="224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57" name="Group 85">
                <a:extLst>
                  <a:ext uri="{FF2B5EF4-FFF2-40B4-BE49-F238E27FC236}">
                    <a16:creationId xmlns:a16="http://schemas.microsoft.com/office/drawing/2014/main" id="{47E5BE41-6175-4F7E-966F-A34F0A476F7B}"/>
                  </a:ext>
                </a:extLst>
              </p:cNvPr>
              <p:cNvGrpSpPr>
                <a:grpSpLocks/>
              </p:cNvGrpSpPr>
              <p:nvPr/>
            </p:nvGrpSpPr>
            <p:grpSpPr bwMode="auto">
              <a:xfrm>
                <a:off x="2814" y="2244"/>
                <a:ext cx="938" cy="374"/>
                <a:chOff x="2814" y="2244"/>
                <a:chExt cx="938" cy="374"/>
              </a:xfrm>
            </p:grpSpPr>
            <p:sp>
              <p:nvSpPr>
                <p:cNvPr id="105558" name="Rectangle 86">
                  <a:extLst>
                    <a:ext uri="{FF2B5EF4-FFF2-40B4-BE49-F238E27FC236}">
                      <a16:creationId xmlns:a16="http://schemas.microsoft.com/office/drawing/2014/main" id="{66D5F022-16EA-42F7-949D-E70B76422ACF}"/>
                    </a:ext>
                  </a:extLst>
                </p:cNvPr>
                <p:cNvSpPr>
                  <a:spLocks noChangeArrowheads="1"/>
                </p:cNvSpPr>
                <p:nvPr/>
              </p:nvSpPr>
              <p:spPr bwMode="auto">
                <a:xfrm>
                  <a:off x="2857" y="224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59" name="Rectangle 87">
                  <a:extLst>
                    <a:ext uri="{FF2B5EF4-FFF2-40B4-BE49-F238E27FC236}">
                      <a16:creationId xmlns:a16="http://schemas.microsoft.com/office/drawing/2014/main" id="{E1A06D5A-0673-4D4A-B1BC-2471C700083C}"/>
                    </a:ext>
                  </a:extLst>
                </p:cNvPr>
                <p:cNvSpPr>
                  <a:spLocks noChangeArrowheads="1"/>
                </p:cNvSpPr>
                <p:nvPr/>
              </p:nvSpPr>
              <p:spPr bwMode="auto">
                <a:xfrm>
                  <a:off x="2814" y="224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60" name="Group 88">
                <a:extLst>
                  <a:ext uri="{FF2B5EF4-FFF2-40B4-BE49-F238E27FC236}">
                    <a16:creationId xmlns:a16="http://schemas.microsoft.com/office/drawing/2014/main" id="{54A6B614-EE6C-497F-BB9C-45299350A499}"/>
                  </a:ext>
                </a:extLst>
              </p:cNvPr>
              <p:cNvGrpSpPr>
                <a:grpSpLocks/>
              </p:cNvGrpSpPr>
              <p:nvPr/>
            </p:nvGrpSpPr>
            <p:grpSpPr bwMode="auto">
              <a:xfrm>
                <a:off x="0" y="2618"/>
                <a:ext cx="938" cy="374"/>
                <a:chOff x="0" y="2618"/>
                <a:chExt cx="938" cy="374"/>
              </a:xfrm>
            </p:grpSpPr>
            <p:sp>
              <p:nvSpPr>
                <p:cNvPr id="105561" name="Rectangle 89">
                  <a:extLst>
                    <a:ext uri="{FF2B5EF4-FFF2-40B4-BE49-F238E27FC236}">
                      <a16:creationId xmlns:a16="http://schemas.microsoft.com/office/drawing/2014/main" id="{842F9AE1-DC49-4EDD-B9F1-49671D9BAB18}"/>
                    </a:ext>
                  </a:extLst>
                </p:cNvPr>
                <p:cNvSpPr>
                  <a:spLocks noChangeArrowheads="1"/>
                </p:cNvSpPr>
                <p:nvPr/>
              </p:nvSpPr>
              <p:spPr bwMode="auto">
                <a:xfrm>
                  <a:off x="43" y="261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DB（3）</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62" name="Rectangle 90">
                  <a:extLst>
                    <a:ext uri="{FF2B5EF4-FFF2-40B4-BE49-F238E27FC236}">
                      <a16:creationId xmlns:a16="http://schemas.microsoft.com/office/drawing/2014/main" id="{A9E1A4C7-A487-4093-A4D9-A93DE517A7F7}"/>
                    </a:ext>
                  </a:extLst>
                </p:cNvPr>
                <p:cNvSpPr>
                  <a:spLocks noChangeArrowheads="1"/>
                </p:cNvSpPr>
                <p:nvPr/>
              </p:nvSpPr>
              <p:spPr bwMode="auto">
                <a:xfrm>
                  <a:off x="0" y="261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63" name="Group 91">
                <a:extLst>
                  <a:ext uri="{FF2B5EF4-FFF2-40B4-BE49-F238E27FC236}">
                    <a16:creationId xmlns:a16="http://schemas.microsoft.com/office/drawing/2014/main" id="{7F72E9B4-3B59-4EBC-8130-F92BCB332C03}"/>
                  </a:ext>
                </a:extLst>
              </p:cNvPr>
              <p:cNvGrpSpPr>
                <a:grpSpLocks/>
              </p:cNvGrpSpPr>
              <p:nvPr/>
            </p:nvGrpSpPr>
            <p:grpSpPr bwMode="auto">
              <a:xfrm>
                <a:off x="938" y="2618"/>
                <a:ext cx="938" cy="374"/>
                <a:chOff x="938" y="2618"/>
                <a:chExt cx="938" cy="374"/>
              </a:xfrm>
            </p:grpSpPr>
            <p:sp>
              <p:nvSpPr>
                <p:cNvPr id="105564" name="Rectangle 92">
                  <a:extLst>
                    <a:ext uri="{FF2B5EF4-FFF2-40B4-BE49-F238E27FC236}">
                      <a16:creationId xmlns:a16="http://schemas.microsoft.com/office/drawing/2014/main" id="{282F0999-001F-4597-8625-982D1D860489}"/>
                    </a:ext>
                  </a:extLst>
                </p:cNvPr>
                <p:cNvSpPr>
                  <a:spLocks noChangeArrowheads="1"/>
                </p:cNvSpPr>
                <p:nvPr/>
              </p:nvSpPr>
              <p:spPr bwMode="auto">
                <a:xfrm>
                  <a:off x="981" y="261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65" name="Rectangle 93">
                  <a:extLst>
                    <a:ext uri="{FF2B5EF4-FFF2-40B4-BE49-F238E27FC236}">
                      <a16:creationId xmlns:a16="http://schemas.microsoft.com/office/drawing/2014/main" id="{4BBB31F1-1D78-41B5-9E9E-7F0F687E1DD4}"/>
                    </a:ext>
                  </a:extLst>
                </p:cNvPr>
                <p:cNvSpPr>
                  <a:spLocks noChangeArrowheads="1"/>
                </p:cNvSpPr>
                <p:nvPr/>
              </p:nvSpPr>
              <p:spPr bwMode="auto">
                <a:xfrm>
                  <a:off x="938" y="261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66" name="Group 94">
                <a:extLst>
                  <a:ext uri="{FF2B5EF4-FFF2-40B4-BE49-F238E27FC236}">
                    <a16:creationId xmlns:a16="http://schemas.microsoft.com/office/drawing/2014/main" id="{02E07C36-5E2A-445C-B5A4-5D186A1BF4F3}"/>
                  </a:ext>
                </a:extLst>
              </p:cNvPr>
              <p:cNvGrpSpPr>
                <a:grpSpLocks/>
              </p:cNvGrpSpPr>
              <p:nvPr/>
            </p:nvGrpSpPr>
            <p:grpSpPr bwMode="auto">
              <a:xfrm>
                <a:off x="1876" y="2618"/>
                <a:ext cx="938" cy="374"/>
                <a:chOff x="1876" y="2618"/>
                <a:chExt cx="938" cy="374"/>
              </a:xfrm>
            </p:grpSpPr>
            <p:sp>
              <p:nvSpPr>
                <p:cNvPr id="105567" name="Rectangle 95">
                  <a:extLst>
                    <a:ext uri="{FF2B5EF4-FFF2-40B4-BE49-F238E27FC236}">
                      <a16:creationId xmlns:a16="http://schemas.microsoft.com/office/drawing/2014/main" id="{E86841AB-7B7F-4F10-A31F-09A8EFE8F8C0}"/>
                    </a:ext>
                  </a:extLst>
                </p:cNvPr>
                <p:cNvSpPr>
                  <a:spLocks noChangeArrowheads="1"/>
                </p:cNvSpPr>
                <p:nvPr/>
              </p:nvSpPr>
              <p:spPr bwMode="auto">
                <a:xfrm>
                  <a:off x="1919" y="261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38</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68" name="Rectangle 96">
                  <a:extLst>
                    <a:ext uri="{FF2B5EF4-FFF2-40B4-BE49-F238E27FC236}">
                      <a16:creationId xmlns:a16="http://schemas.microsoft.com/office/drawing/2014/main" id="{D9A8C337-5973-4498-94F1-312D97FA8B97}"/>
                    </a:ext>
                  </a:extLst>
                </p:cNvPr>
                <p:cNvSpPr>
                  <a:spLocks noChangeArrowheads="1"/>
                </p:cNvSpPr>
                <p:nvPr/>
              </p:nvSpPr>
              <p:spPr bwMode="auto">
                <a:xfrm>
                  <a:off x="1876" y="261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69" name="Group 97">
                <a:extLst>
                  <a:ext uri="{FF2B5EF4-FFF2-40B4-BE49-F238E27FC236}">
                    <a16:creationId xmlns:a16="http://schemas.microsoft.com/office/drawing/2014/main" id="{8D658DB8-8E29-417D-A84B-DE44A9352F61}"/>
                  </a:ext>
                </a:extLst>
              </p:cNvPr>
              <p:cNvGrpSpPr>
                <a:grpSpLocks/>
              </p:cNvGrpSpPr>
              <p:nvPr/>
            </p:nvGrpSpPr>
            <p:grpSpPr bwMode="auto">
              <a:xfrm>
                <a:off x="2814" y="2618"/>
                <a:ext cx="938" cy="374"/>
                <a:chOff x="2814" y="2618"/>
                <a:chExt cx="938" cy="374"/>
              </a:xfrm>
            </p:grpSpPr>
            <p:sp>
              <p:nvSpPr>
                <p:cNvPr id="105570" name="Rectangle 98">
                  <a:extLst>
                    <a:ext uri="{FF2B5EF4-FFF2-40B4-BE49-F238E27FC236}">
                      <a16:creationId xmlns:a16="http://schemas.microsoft.com/office/drawing/2014/main" id="{BC431854-D764-4E7C-A092-BF03414CFA7B}"/>
                    </a:ext>
                  </a:extLst>
                </p:cNvPr>
                <p:cNvSpPr>
                  <a:spLocks noChangeArrowheads="1"/>
                </p:cNvSpPr>
                <p:nvPr/>
              </p:nvSpPr>
              <p:spPr bwMode="auto">
                <a:xfrm>
                  <a:off x="2857" y="261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225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71" name="Rectangle 99">
                  <a:extLst>
                    <a:ext uri="{FF2B5EF4-FFF2-40B4-BE49-F238E27FC236}">
                      <a16:creationId xmlns:a16="http://schemas.microsoft.com/office/drawing/2014/main" id="{A44B3BC6-61A2-4692-9114-A57DF7EFCED9}"/>
                    </a:ext>
                  </a:extLst>
                </p:cNvPr>
                <p:cNvSpPr>
                  <a:spLocks noChangeArrowheads="1"/>
                </p:cNvSpPr>
                <p:nvPr/>
              </p:nvSpPr>
              <p:spPr bwMode="auto">
                <a:xfrm>
                  <a:off x="2814" y="261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72" name="Group 100">
                <a:extLst>
                  <a:ext uri="{FF2B5EF4-FFF2-40B4-BE49-F238E27FC236}">
                    <a16:creationId xmlns:a16="http://schemas.microsoft.com/office/drawing/2014/main" id="{5E8517EE-3976-45A6-A4AC-75B732C667FC}"/>
                  </a:ext>
                </a:extLst>
              </p:cNvPr>
              <p:cNvGrpSpPr>
                <a:grpSpLocks/>
              </p:cNvGrpSpPr>
              <p:nvPr/>
            </p:nvGrpSpPr>
            <p:grpSpPr bwMode="auto">
              <a:xfrm>
                <a:off x="0" y="2992"/>
                <a:ext cx="938" cy="374"/>
                <a:chOff x="0" y="2992"/>
                <a:chExt cx="938" cy="374"/>
              </a:xfrm>
            </p:grpSpPr>
            <p:sp>
              <p:nvSpPr>
                <p:cNvPr id="105573" name="Rectangle 101">
                  <a:extLst>
                    <a:ext uri="{FF2B5EF4-FFF2-40B4-BE49-F238E27FC236}">
                      <a16:creationId xmlns:a16="http://schemas.microsoft.com/office/drawing/2014/main" id="{F5B2483B-5159-4B28-9C55-4337112FDE0A}"/>
                    </a:ext>
                  </a:extLst>
                </p:cNvPr>
                <p:cNvSpPr>
                  <a:spLocks noChangeArrowheads="1"/>
                </p:cNvSpPr>
                <p:nvPr/>
              </p:nvSpPr>
              <p:spPr bwMode="auto">
                <a:xfrm>
                  <a:off x="43" y="299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74" name="Rectangle 102">
                  <a:extLst>
                    <a:ext uri="{FF2B5EF4-FFF2-40B4-BE49-F238E27FC236}">
                      <a16:creationId xmlns:a16="http://schemas.microsoft.com/office/drawing/2014/main" id="{F8E55B1D-70F3-495C-8271-5573B1EF1B34}"/>
                    </a:ext>
                  </a:extLst>
                </p:cNvPr>
                <p:cNvSpPr>
                  <a:spLocks noChangeArrowheads="1"/>
                </p:cNvSpPr>
                <p:nvPr/>
              </p:nvSpPr>
              <p:spPr bwMode="auto">
                <a:xfrm>
                  <a:off x="0" y="299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75" name="Group 103">
                <a:extLst>
                  <a:ext uri="{FF2B5EF4-FFF2-40B4-BE49-F238E27FC236}">
                    <a16:creationId xmlns:a16="http://schemas.microsoft.com/office/drawing/2014/main" id="{D519ABC1-248A-4E79-953E-97D2E045779F}"/>
                  </a:ext>
                </a:extLst>
              </p:cNvPr>
              <p:cNvGrpSpPr>
                <a:grpSpLocks/>
              </p:cNvGrpSpPr>
              <p:nvPr/>
            </p:nvGrpSpPr>
            <p:grpSpPr bwMode="auto">
              <a:xfrm>
                <a:off x="938" y="2992"/>
                <a:ext cx="938" cy="374"/>
                <a:chOff x="938" y="2992"/>
                <a:chExt cx="938" cy="374"/>
              </a:xfrm>
            </p:grpSpPr>
            <p:sp>
              <p:nvSpPr>
                <p:cNvPr id="105576" name="Rectangle 104">
                  <a:extLst>
                    <a:ext uri="{FF2B5EF4-FFF2-40B4-BE49-F238E27FC236}">
                      <a16:creationId xmlns:a16="http://schemas.microsoft.com/office/drawing/2014/main" id="{DEC555E2-E503-4562-BF6C-E061A9849B0C}"/>
                    </a:ext>
                  </a:extLst>
                </p:cNvPr>
                <p:cNvSpPr>
                  <a:spLocks noChangeArrowheads="1"/>
                </p:cNvSpPr>
                <p:nvPr/>
              </p:nvSpPr>
              <p:spPr bwMode="auto">
                <a:xfrm>
                  <a:off x="981" y="299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77" name="Rectangle 105">
                  <a:extLst>
                    <a:ext uri="{FF2B5EF4-FFF2-40B4-BE49-F238E27FC236}">
                      <a16:creationId xmlns:a16="http://schemas.microsoft.com/office/drawing/2014/main" id="{BE09AB1F-1E37-42D6-B180-3821B1863BB6}"/>
                    </a:ext>
                  </a:extLst>
                </p:cNvPr>
                <p:cNvSpPr>
                  <a:spLocks noChangeArrowheads="1"/>
                </p:cNvSpPr>
                <p:nvPr/>
              </p:nvSpPr>
              <p:spPr bwMode="auto">
                <a:xfrm>
                  <a:off x="938" y="299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78" name="Group 106">
                <a:extLst>
                  <a:ext uri="{FF2B5EF4-FFF2-40B4-BE49-F238E27FC236}">
                    <a16:creationId xmlns:a16="http://schemas.microsoft.com/office/drawing/2014/main" id="{7A75F4A6-9F63-4D10-8719-55023E914938}"/>
                  </a:ext>
                </a:extLst>
              </p:cNvPr>
              <p:cNvGrpSpPr>
                <a:grpSpLocks/>
              </p:cNvGrpSpPr>
              <p:nvPr/>
            </p:nvGrpSpPr>
            <p:grpSpPr bwMode="auto">
              <a:xfrm>
                <a:off x="1876" y="2992"/>
                <a:ext cx="938" cy="374"/>
                <a:chOff x="1876" y="2992"/>
                <a:chExt cx="938" cy="374"/>
              </a:xfrm>
            </p:grpSpPr>
            <p:sp>
              <p:nvSpPr>
                <p:cNvPr id="105579" name="Rectangle 107">
                  <a:extLst>
                    <a:ext uri="{FF2B5EF4-FFF2-40B4-BE49-F238E27FC236}">
                      <a16:creationId xmlns:a16="http://schemas.microsoft.com/office/drawing/2014/main" id="{9EDADCFF-0DE4-4DE4-ACCF-6233BBCC4EF2}"/>
                    </a:ext>
                  </a:extLst>
                </p:cNvPr>
                <p:cNvSpPr>
                  <a:spLocks noChangeArrowheads="1"/>
                </p:cNvSpPr>
                <p:nvPr/>
              </p:nvSpPr>
              <p:spPr bwMode="auto">
                <a:xfrm>
                  <a:off x="1919" y="299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80" name="Rectangle 108">
                  <a:extLst>
                    <a:ext uri="{FF2B5EF4-FFF2-40B4-BE49-F238E27FC236}">
                      <a16:creationId xmlns:a16="http://schemas.microsoft.com/office/drawing/2014/main" id="{F124E816-6839-4E15-97CC-0FC0B10F2F27}"/>
                    </a:ext>
                  </a:extLst>
                </p:cNvPr>
                <p:cNvSpPr>
                  <a:spLocks noChangeArrowheads="1"/>
                </p:cNvSpPr>
                <p:nvPr/>
              </p:nvSpPr>
              <p:spPr bwMode="auto">
                <a:xfrm>
                  <a:off x="1876" y="299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81" name="Group 109">
                <a:extLst>
                  <a:ext uri="{FF2B5EF4-FFF2-40B4-BE49-F238E27FC236}">
                    <a16:creationId xmlns:a16="http://schemas.microsoft.com/office/drawing/2014/main" id="{68F29263-6EB8-47CC-B4C5-E580535864F0}"/>
                  </a:ext>
                </a:extLst>
              </p:cNvPr>
              <p:cNvGrpSpPr>
                <a:grpSpLocks/>
              </p:cNvGrpSpPr>
              <p:nvPr/>
            </p:nvGrpSpPr>
            <p:grpSpPr bwMode="auto">
              <a:xfrm>
                <a:off x="2814" y="2992"/>
                <a:ext cx="938" cy="374"/>
                <a:chOff x="2814" y="2992"/>
                <a:chExt cx="938" cy="374"/>
              </a:xfrm>
            </p:grpSpPr>
            <p:sp>
              <p:nvSpPr>
                <p:cNvPr id="105582" name="Rectangle 110">
                  <a:extLst>
                    <a:ext uri="{FF2B5EF4-FFF2-40B4-BE49-F238E27FC236}">
                      <a16:creationId xmlns:a16="http://schemas.microsoft.com/office/drawing/2014/main" id="{0BCA8BB3-28D2-494E-9DD2-7A2C1DEB4E76}"/>
                    </a:ext>
                  </a:extLst>
                </p:cNvPr>
                <p:cNvSpPr>
                  <a:spLocks noChangeArrowheads="1"/>
                </p:cNvSpPr>
                <p:nvPr/>
              </p:nvSpPr>
              <p:spPr bwMode="auto">
                <a:xfrm>
                  <a:off x="2857" y="299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83" name="Rectangle 111">
                  <a:extLst>
                    <a:ext uri="{FF2B5EF4-FFF2-40B4-BE49-F238E27FC236}">
                      <a16:creationId xmlns:a16="http://schemas.microsoft.com/office/drawing/2014/main" id="{B9F0107D-F409-4ABA-8048-9047FF2B3701}"/>
                    </a:ext>
                  </a:extLst>
                </p:cNvPr>
                <p:cNvSpPr>
                  <a:spLocks noChangeArrowheads="1"/>
                </p:cNvSpPr>
                <p:nvPr/>
              </p:nvSpPr>
              <p:spPr bwMode="auto">
                <a:xfrm>
                  <a:off x="2814" y="299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05584" name="Rectangle 112">
              <a:extLst>
                <a:ext uri="{FF2B5EF4-FFF2-40B4-BE49-F238E27FC236}">
                  <a16:creationId xmlns:a16="http://schemas.microsoft.com/office/drawing/2014/main" id="{AFD32B6A-4BA2-4039-9EC1-3FB3581D8705}"/>
                </a:ext>
              </a:extLst>
            </p:cNvPr>
            <p:cNvSpPr>
              <a:spLocks noChangeArrowheads="1"/>
            </p:cNvSpPr>
            <p:nvPr/>
          </p:nvSpPr>
          <p:spPr bwMode="auto">
            <a:xfrm>
              <a:off x="-3" y="-3"/>
              <a:ext cx="3758" cy="3372"/>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00A07BFA-2C11-480A-87C7-016225EA0643}"/>
              </a:ext>
            </a:extLst>
          </p:cNvPr>
          <p:cNvSpPr>
            <a:spLocks noGrp="1"/>
          </p:cNvSpPr>
          <p:nvPr>
            <p:ph type="title"/>
          </p:nvPr>
        </p:nvSpPr>
        <p:spPr>
          <a:xfrm>
            <a:off x="762000" y="990600"/>
            <a:ext cx="7772400" cy="762000"/>
          </a:xfrm>
          <a:noFill/>
          <a:ln/>
        </p:spPr>
        <p:txBody>
          <a:bodyPr>
            <a:normAutofit fontScale="90000"/>
          </a:bodyPr>
          <a:lstStyle/>
          <a:p>
            <a:r>
              <a:rPr lang="zh-CN" altLang="en-US">
                <a:solidFill>
                  <a:srgbClr val="CC0066"/>
                </a:solidFill>
                <a:latin typeface="楷体_GB2312" pitchFamily="49" charset="-122"/>
                <a:ea typeface="楷体_GB2312" pitchFamily="49" charset="-122"/>
              </a:rPr>
              <a:t>各进程的调度顺序和相对时间如下图所示： </a:t>
            </a:r>
          </a:p>
        </p:txBody>
      </p:sp>
      <p:grpSp>
        <p:nvGrpSpPr>
          <p:cNvPr id="106499" name="Group 3">
            <a:extLst>
              <a:ext uri="{FF2B5EF4-FFF2-40B4-BE49-F238E27FC236}">
                <a16:creationId xmlns:a16="http://schemas.microsoft.com/office/drawing/2014/main" id="{B1171639-9894-4261-9E5C-0E82812AEE37}"/>
              </a:ext>
            </a:extLst>
          </p:cNvPr>
          <p:cNvGrpSpPr>
            <a:grpSpLocks/>
          </p:cNvGrpSpPr>
          <p:nvPr/>
        </p:nvGrpSpPr>
        <p:grpSpPr bwMode="auto">
          <a:xfrm>
            <a:off x="134224" y="2362200"/>
            <a:ext cx="9009776" cy="2971800"/>
            <a:chOff x="480" y="1776"/>
            <a:chExt cx="5088" cy="1872"/>
          </a:xfrm>
        </p:grpSpPr>
        <p:sp>
          <p:nvSpPr>
            <p:cNvPr id="106500" name="Text Box 4">
              <a:extLst>
                <a:ext uri="{FF2B5EF4-FFF2-40B4-BE49-F238E27FC236}">
                  <a16:creationId xmlns:a16="http://schemas.microsoft.com/office/drawing/2014/main" id="{B155A073-1C0D-4E11-A6E9-CB55E803FDBF}"/>
                </a:ext>
              </a:extLst>
            </p:cNvPr>
            <p:cNvSpPr txBox="1">
              <a:spLocks noChangeArrowheads="1"/>
            </p:cNvSpPr>
            <p:nvPr/>
          </p:nvSpPr>
          <p:spPr bwMode="auto">
            <a:xfrm>
              <a:off x="569" y="2381"/>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DA(1)</a:t>
              </a:r>
            </a:p>
          </p:txBody>
        </p:sp>
        <p:sp>
          <p:nvSpPr>
            <p:cNvPr id="106501" name="Text Box 5">
              <a:extLst>
                <a:ext uri="{FF2B5EF4-FFF2-40B4-BE49-F238E27FC236}">
                  <a16:creationId xmlns:a16="http://schemas.microsoft.com/office/drawing/2014/main" id="{D2698645-3206-4DB7-BCAF-580ABA31DC30}"/>
                </a:ext>
              </a:extLst>
            </p:cNvPr>
            <p:cNvSpPr txBox="1">
              <a:spLocks noChangeArrowheads="1"/>
            </p:cNvSpPr>
            <p:nvPr/>
          </p:nvSpPr>
          <p:spPr bwMode="auto">
            <a:xfrm>
              <a:off x="1551" y="2386"/>
              <a:ext cx="353"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DA(2)</a:t>
              </a:r>
            </a:p>
          </p:txBody>
        </p:sp>
        <p:sp>
          <p:nvSpPr>
            <p:cNvPr id="106502" name="Text Box 6">
              <a:extLst>
                <a:ext uri="{FF2B5EF4-FFF2-40B4-BE49-F238E27FC236}">
                  <a16:creationId xmlns:a16="http://schemas.microsoft.com/office/drawing/2014/main" id="{3D63B810-0A9F-4206-AA1D-8FCEDA51FFFB}"/>
                </a:ext>
              </a:extLst>
            </p:cNvPr>
            <p:cNvSpPr txBox="1">
              <a:spLocks noChangeArrowheads="1"/>
            </p:cNvSpPr>
            <p:nvPr/>
          </p:nvSpPr>
          <p:spPr bwMode="auto">
            <a:xfrm>
              <a:off x="2926" y="2373"/>
              <a:ext cx="352"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DA(3)</a:t>
              </a:r>
            </a:p>
          </p:txBody>
        </p:sp>
        <p:sp>
          <p:nvSpPr>
            <p:cNvPr id="106503" name="Text Box 7">
              <a:extLst>
                <a:ext uri="{FF2B5EF4-FFF2-40B4-BE49-F238E27FC236}">
                  <a16:creationId xmlns:a16="http://schemas.microsoft.com/office/drawing/2014/main" id="{D72ADB85-C6CA-4FD6-B3F0-765EAE6D57B5}"/>
                </a:ext>
              </a:extLst>
            </p:cNvPr>
            <p:cNvSpPr txBox="1">
              <a:spLocks noChangeArrowheads="1"/>
            </p:cNvSpPr>
            <p:nvPr/>
          </p:nvSpPr>
          <p:spPr bwMode="auto">
            <a:xfrm>
              <a:off x="3407" y="2407"/>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DA(4)</a:t>
              </a:r>
            </a:p>
          </p:txBody>
        </p:sp>
        <p:sp>
          <p:nvSpPr>
            <p:cNvPr id="106504" name="Text Box 8">
              <a:extLst>
                <a:ext uri="{FF2B5EF4-FFF2-40B4-BE49-F238E27FC236}">
                  <a16:creationId xmlns:a16="http://schemas.microsoft.com/office/drawing/2014/main" id="{071858A3-1BD5-4797-8015-BB8ECBF15A2B}"/>
                </a:ext>
              </a:extLst>
            </p:cNvPr>
            <p:cNvSpPr txBox="1">
              <a:spLocks noChangeArrowheads="1"/>
            </p:cNvSpPr>
            <p:nvPr/>
          </p:nvSpPr>
          <p:spPr bwMode="auto">
            <a:xfrm>
              <a:off x="1074" y="2390"/>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DB(1)</a:t>
              </a:r>
            </a:p>
          </p:txBody>
        </p:sp>
        <p:sp>
          <p:nvSpPr>
            <p:cNvPr id="106505" name="Text Box 9">
              <a:extLst>
                <a:ext uri="{FF2B5EF4-FFF2-40B4-BE49-F238E27FC236}">
                  <a16:creationId xmlns:a16="http://schemas.microsoft.com/office/drawing/2014/main" id="{68D9F063-F1CE-48FB-8C37-49E6FAE9E38D}"/>
                </a:ext>
              </a:extLst>
            </p:cNvPr>
            <p:cNvSpPr txBox="1">
              <a:spLocks noChangeArrowheads="1"/>
            </p:cNvSpPr>
            <p:nvPr/>
          </p:nvSpPr>
          <p:spPr bwMode="auto">
            <a:xfrm>
              <a:off x="2007" y="2373"/>
              <a:ext cx="353"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DB(1)</a:t>
              </a:r>
            </a:p>
          </p:txBody>
        </p:sp>
        <p:sp>
          <p:nvSpPr>
            <p:cNvPr id="106506" name="Text Box 10">
              <a:extLst>
                <a:ext uri="{FF2B5EF4-FFF2-40B4-BE49-F238E27FC236}">
                  <a16:creationId xmlns:a16="http://schemas.microsoft.com/office/drawing/2014/main" id="{673C9A76-FAC8-4CDB-99AB-39EC1A3DF141}"/>
                </a:ext>
              </a:extLst>
            </p:cNvPr>
            <p:cNvSpPr txBox="1">
              <a:spLocks noChangeArrowheads="1"/>
            </p:cNvSpPr>
            <p:nvPr/>
          </p:nvSpPr>
          <p:spPr bwMode="auto">
            <a:xfrm>
              <a:off x="2452" y="2381"/>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DB(1)</a:t>
              </a:r>
            </a:p>
          </p:txBody>
        </p:sp>
        <p:sp>
          <p:nvSpPr>
            <p:cNvPr id="106507" name="Text Box 11">
              <a:extLst>
                <a:ext uri="{FF2B5EF4-FFF2-40B4-BE49-F238E27FC236}">
                  <a16:creationId xmlns:a16="http://schemas.microsoft.com/office/drawing/2014/main" id="{F28CE1ED-EFCD-4A3D-9E4D-140572234FD0}"/>
                </a:ext>
              </a:extLst>
            </p:cNvPr>
            <p:cNvSpPr txBox="1">
              <a:spLocks noChangeArrowheads="1"/>
            </p:cNvSpPr>
            <p:nvPr/>
          </p:nvSpPr>
          <p:spPr bwMode="auto">
            <a:xfrm>
              <a:off x="3888" y="2394"/>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DB(2)</a:t>
              </a:r>
            </a:p>
          </p:txBody>
        </p:sp>
        <p:sp>
          <p:nvSpPr>
            <p:cNvPr id="106508" name="Text Box 12">
              <a:extLst>
                <a:ext uri="{FF2B5EF4-FFF2-40B4-BE49-F238E27FC236}">
                  <a16:creationId xmlns:a16="http://schemas.microsoft.com/office/drawing/2014/main" id="{A6EBB027-DA94-4FAD-9E3F-A84682CD329B}"/>
                </a:ext>
              </a:extLst>
            </p:cNvPr>
            <p:cNvSpPr txBox="1">
              <a:spLocks noChangeArrowheads="1"/>
            </p:cNvSpPr>
            <p:nvPr/>
          </p:nvSpPr>
          <p:spPr bwMode="auto">
            <a:xfrm>
              <a:off x="867" y="3069"/>
              <a:ext cx="353"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15</a:t>
              </a:r>
            </a:p>
          </p:txBody>
        </p:sp>
        <p:sp>
          <p:nvSpPr>
            <p:cNvPr id="106509" name="Text Box 13">
              <a:extLst>
                <a:ext uri="{FF2B5EF4-FFF2-40B4-BE49-F238E27FC236}">
                  <a16:creationId xmlns:a16="http://schemas.microsoft.com/office/drawing/2014/main" id="{27338D7B-7B02-4177-AC24-A287C33D3453}"/>
                </a:ext>
              </a:extLst>
            </p:cNvPr>
            <p:cNvSpPr txBox="1">
              <a:spLocks noChangeArrowheads="1"/>
            </p:cNvSpPr>
            <p:nvPr/>
          </p:nvSpPr>
          <p:spPr bwMode="auto">
            <a:xfrm>
              <a:off x="1385" y="3068"/>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30</a:t>
              </a:r>
            </a:p>
          </p:txBody>
        </p:sp>
        <p:sp>
          <p:nvSpPr>
            <p:cNvPr id="106510" name="Text Box 14">
              <a:extLst>
                <a:ext uri="{FF2B5EF4-FFF2-40B4-BE49-F238E27FC236}">
                  <a16:creationId xmlns:a16="http://schemas.microsoft.com/office/drawing/2014/main" id="{3CDEA77D-2816-4C49-A5CE-7AD8023240E8}"/>
                </a:ext>
              </a:extLst>
            </p:cNvPr>
            <p:cNvSpPr txBox="1">
              <a:spLocks noChangeArrowheads="1"/>
            </p:cNvSpPr>
            <p:nvPr/>
          </p:nvSpPr>
          <p:spPr bwMode="auto">
            <a:xfrm>
              <a:off x="1892" y="3068"/>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45</a:t>
              </a:r>
            </a:p>
          </p:txBody>
        </p:sp>
        <p:sp>
          <p:nvSpPr>
            <p:cNvPr id="106511" name="Text Box 15">
              <a:extLst>
                <a:ext uri="{FF2B5EF4-FFF2-40B4-BE49-F238E27FC236}">
                  <a16:creationId xmlns:a16="http://schemas.microsoft.com/office/drawing/2014/main" id="{D4A7CF5B-C8D5-484F-BF0E-9B47AC2DA871}"/>
                </a:ext>
              </a:extLst>
            </p:cNvPr>
            <p:cNvSpPr txBox="1">
              <a:spLocks noChangeArrowheads="1"/>
            </p:cNvSpPr>
            <p:nvPr/>
          </p:nvSpPr>
          <p:spPr bwMode="auto">
            <a:xfrm>
              <a:off x="2311" y="3069"/>
              <a:ext cx="352"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60</a:t>
              </a:r>
            </a:p>
          </p:txBody>
        </p:sp>
        <p:sp>
          <p:nvSpPr>
            <p:cNvPr id="106512" name="Text Box 16">
              <a:extLst>
                <a:ext uri="{FF2B5EF4-FFF2-40B4-BE49-F238E27FC236}">
                  <a16:creationId xmlns:a16="http://schemas.microsoft.com/office/drawing/2014/main" id="{614E51C6-ED25-418D-B885-A0B6AF5BF20B}"/>
                </a:ext>
              </a:extLst>
            </p:cNvPr>
            <p:cNvSpPr txBox="1">
              <a:spLocks noChangeArrowheads="1"/>
            </p:cNvSpPr>
            <p:nvPr/>
          </p:nvSpPr>
          <p:spPr bwMode="auto">
            <a:xfrm>
              <a:off x="2755" y="3068"/>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75</a:t>
              </a:r>
            </a:p>
          </p:txBody>
        </p:sp>
        <p:sp>
          <p:nvSpPr>
            <p:cNvPr id="106513" name="Text Box 17">
              <a:extLst>
                <a:ext uri="{FF2B5EF4-FFF2-40B4-BE49-F238E27FC236}">
                  <a16:creationId xmlns:a16="http://schemas.microsoft.com/office/drawing/2014/main" id="{B5969913-575E-4E73-956B-ADABFDDA823D}"/>
                </a:ext>
              </a:extLst>
            </p:cNvPr>
            <p:cNvSpPr txBox="1">
              <a:spLocks noChangeArrowheads="1"/>
            </p:cNvSpPr>
            <p:nvPr/>
          </p:nvSpPr>
          <p:spPr bwMode="auto">
            <a:xfrm>
              <a:off x="3248" y="3068"/>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90</a:t>
              </a:r>
            </a:p>
          </p:txBody>
        </p:sp>
        <p:sp>
          <p:nvSpPr>
            <p:cNvPr id="106514" name="Text Box 18">
              <a:extLst>
                <a:ext uri="{FF2B5EF4-FFF2-40B4-BE49-F238E27FC236}">
                  <a16:creationId xmlns:a16="http://schemas.microsoft.com/office/drawing/2014/main" id="{3058E9E7-E6C4-4F2B-99A3-CDFBDFB3B058}"/>
                </a:ext>
              </a:extLst>
            </p:cNvPr>
            <p:cNvSpPr txBox="1">
              <a:spLocks noChangeArrowheads="1"/>
            </p:cNvSpPr>
            <p:nvPr/>
          </p:nvSpPr>
          <p:spPr bwMode="auto">
            <a:xfrm>
              <a:off x="3668" y="3052"/>
              <a:ext cx="3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105</a:t>
              </a:r>
            </a:p>
          </p:txBody>
        </p:sp>
        <p:sp>
          <p:nvSpPr>
            <p:cNvPr id="106515" name="Text Box 19">
              <a:extLst>
                <a:ext uri="{FF2B5EF4-FFF2-40B4-BE49-F238E27FC236}">
                  <a16:creationId xmlns:a16="http://schemas.microsoft.com/office/drawing/2014/main" id="{F2284DD6-6F69-43A7-BA4D-A5A63A1F6304}"/>
                </a:ext>
              </a:extLst>
            </p:cNvPr>
            <p:cNvSpPr txBox="1">
              <a:spLocks noChangeArrowheads="1"/>
            </p:cNvSpPr>
            <p:nvPr/>
          </p:nvSpPr>
          <p:spPr bwMode="auto">
            <a:xfrm>
              <a:off x="4150" y="3072"/>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130</a:t>
              </a:r>
            </a:p>
          </p:txBody>
        </p:sp>
        <p:sp>
          <p:nvSpPr>
            <p:cNvPr id="106516" name="Line 20">
              <a:extLst>
                <a:ext uri="{FF2B5EF4-FFF2-40B4-BE49-F238E27FC236}">
                  <a16:creationId xmlns:a16="http://schemas.microsoft.com/office/drawing/2014/main" id="{1080C938-B7E8-4124-81F7-ACA140740DE7}"/>
                </a:ext>
              </a:extLst>
            </p:cNvPr>
            <p:cNvSpPr>
              <a:spLocks noChangeShapeType="1"/>
            </p:cNvSpPr>
            <p:nvPr/>
          </p:nvSpPr>
          <p:spPr bwMode="auto">
            <a:xfrm flipV="1">
              <a:off x="480" y="1776"/>
              <a:ext cx="0" cy="11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17" name="Line 21">
              <a:extLst>
                <a:ext uri="{FF2B5EF4-FFF2-40B4-BE49-F238E27FC236}">
                  <a16:creationId xmlns:a16="http://schemas.microsoft.com/office/drawing/2014/main" id="{762C0D71-8B5F-4BED-93E8-5164A011E78E}"/>
                </a:ext>
              </a:extLst>
            </p:cNvPr>
            <p:cNvSpPr>
              <a:spLocks noChangeShapeType="1"/>
            </p:cNvSpPr>
            <p:nvPr/>
          </p:nvSpPr>
          <p:spPr bwMode="auto">
            <a:xfrm flipV="1">
              <a:off x="494" y="2982"/>
              <a:ext cx="50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18" name="Line 22">
              <a:extLst>
                <a:ext uri="{FF2B5EF4-FFF2-40B4-BE49-F238E27FC236}">
                  <a16:creationId xmlns:a16="http://schemas.microsoft.com/office/drawing/2014/main" id="{2401B5B9-5A84-49A6-B56A-5B34EAE591DF}"/>
                </a:ext>
              </a:extLst>
            </p:cNvPr>
            <p:cNvSpPr>
              <a:spLocks noChangeShapeType="1"/>
            </p:cNvSpPr>
            <p:nvPr/>
          </p:nvSpPr>
          <p:spPr bwMode="auto">
            <a:xfrm>
              <a:off x="971" y="2623"/>
              <a:ext cx="0" cy="4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19" name="Line 23">
              <a:extLst>
                <a:ext uri="{FF2B5EF4-FFF2-40B4-BE49-F238E27FC236}">
                  <a16:creationId xmlns:a16="http://schemas.microsoft.com/office/drawing/2014/main" id="{2BE82017-12F0-4A1A-B763-2CE0F7BEB3C6}"/>
                </a:ext>
              </a:extLst>
            </p:cNvPr>
            <p:cNvSpPr>
              <a:spLocks noChangeShapeType="1"/>
            </p:cNvSpPr>
            <p:nvPr/>
          </p:nvSpPr>
          <p:spPr bwMode="auto">
            <a:xfrm>
              <a:off x="1485" y="2623"/>
              <a:ext cx="0" cy="4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0" name="Line 24">
              <a:extLst>
                <a:ext uri="{FF2B5EF4-FFF2-40B4-BE49-F238E27FC236}">
                  <a16:creationId xmlns:a16="http://schemas.microsoft.com/office/drawing/2014/main" id="{63799B9D-0B27-430E-82D3-A2B21E99A8BA}"/>
                </a:ext>
              </a:extLst>
            </p:cNvPr>
            <p:cNvSpPr>
              <a:spLocks noChangeShapeType="1"/>
            </p:cNvSpPr>
            <p:nvPr/>
          </p:nvSpPr>
          <p:spPr bwMode="auto">
            <a:xfrm>
              <a:off x="1962" y="2645"/>
              <a:ext cx="0" cy="4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1" name="Line 25">
              <a:extLst>
                <a:ext uri="{FF2B5EF4-FFF2-40B4-BE49-F238E27FC236}">
                  <a16:creationId xmlns:a16="http://schemas.microsoft.com/office/drawing/2014/main" id="{D58EAF8A-9802-4100-8241-F7DE67BFDBF3}"/>
                </a:ext>
              </a:extLst>
            </p:cNvPr>
            <p:cNvSpPr>
              <a:spLocks noChangeShapeType="1"/>
            </p:cNvSpPr>
            <p:nvPr/>
          </p:nvSpPr>
          <p:spPr bwMode="auto">
            <a:xfrm>
              <a:off x="2407" y="2597"/>
              <a:ext cx="0" cy="5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2" name="Line 26">
              <a:extLst>
                <a:ext uri="{FF2B5EF4-FFF2-40B4-BE49-F238E27FC236}">
                  <a16:creationId xmlns:a16="http://schemas.microsoft.com/office/drawing/2014/main" id="{E81B39B2-C4A4-4FE1-8E64-AEAB3739B237}"/>
                </a:ext>
              </a:extLst>
            </p:cNvPr>
            <p:cNvSpPr>
              <a:spLocks noChangeShapeType="1"/>
            </p:cNvSpPr>
            <p:nvPr/>
          </p:nvSpPr>
          <p:spPr bwMode="auto">
            <a:xfrm>
              <a:off x="2854" y="2576"/>
              <a:ext cx="0" cy="5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3" name="Line 27">
              <a:extLst>
                <a:ext uri="{FF2B5EF4-FFF2-40B4-BE49-F238E27FC236}">
                  <a16:creationId xmlns:a16="http://schemas.microsoft.com/office/drawing/2014/main" id="{80ACAE4F-6C32-4C1E-88EE-C66F587F1F32}"/>
                </a:ext>
              </a:extLst>
            </p:cNvPr>
            <p:cNvSpPr>
              <a:spLocks noChangeShapeType="1"/>
            </p:cNvSpPr>
            <p:nvPr/>
          </p:nvSpPr>
          <p:spPr bwMode="auto">
            <a:xfrm>
              <a:off x="3319" y="2576"/>
              <a:ext cx="0" cy="5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4" name="Line 28">
              <a:extLst>
                <a:ext uri="{FF2B5EF4-FFF2-40B4-BE49-F238E27FC236}">
                  <a16:creationId xmlns:a16="http://schemas.microsoft.com/office/drawing/2014/main" id="{8FA37778-4EB0-40EE-A590-A816989DF44E}"/>
                </a:ext>
              </a:extLst>
            </p:cNvPr>
            <p:cNvSpPr>
              <a:spLocks noChangeShapeType="1"/>
            </p:cNvSpPr>
            <p:nvPr/>
          </p:nvSpPr>
          <p:spPr bwMode="auto">
            <a:xfrm flipH="1">
              <a:off x="3808" y="2550"/>
              <a:ext cx="1" cy="5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5" name="Line 29">
              <a:extLst>
                <a:ext uri="{FF2B5EF4-FFF2-40B4-BE49-F238E27FC236}">
                  <a16:creationId xmlns:a16="http://schemas.microsoft.com/office/drawing/2014/main" id="{B322D795-D449-4747-97B9-1120ED134920}"/>
                </a:ext>
              </a:extLst>
            </p:cNvPr>
            <p:cNvSpPr>
              <a:spLocks noChangeShapeType="1"/>
            </p:cNvSpPr>
            <p:nvPr/>
          </p:nvSpPr>
          <p:spPr bwMode="auto">
            <a:xfrm>
              <a:off x="4299" y="2576"/>
              <a:ext cx="0" cy="5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6" name="Text Box 30">
              <a:extLst>
                <a:ext uri="{FF2B5EF4-FFF2-40B4-BE49-F238E27FC236}">
                  <a16:creationId xmlns:a16="http://schemas.microsoft.com/office/drawing/2014/main" id="{3EF97E59-F746-4C54-871C-0938D437AE4F}"/>
                </a:ext>
              </a:extLst>
            </p:cNvPr>
            <p:cNvSpPr txBox="1">
              <a:spLocks noChangeArrowheads="1"/>
            </p:cNvSpPr>
            <p:nvPr/>
          </p:nvSpPr>
          <p:spPr bwMode="auto">
            <a:xfrm>
              <a:off x="5212" y="3095"/>
              <a:ext cx="152"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t</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413" y="1146597"/>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多处理器调度原理</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2696213"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6.4 </a:t>
            </a:r>
            <a:r>
              <a:rPr lang="zh-CN" altLang="en-US" dirty="0">
                <a:latin typeface="华文楷体" panose="02010600040101010101" pitchFamily="2" charset="-122"/>
                <a:ea typeface="华文楷体" panose="02010600040101010101" pitchFamily="2" charset="-122"/>
              </a:rPr>
              <a:t>多处理器调度</a:t>
            </a:r>
          </a:p>
        </p:txBody>
      </p:sp>
      <p:sp>
        <p:nvSpPr>
          <p:cNvPr id="10" name="矩形 9"/>
          <p:cNvSpPr/>
          <p:nvPr/>
        </p:nvSpPr>
        <p:spPr>
          <a:xfrm>
            <a:off x="665552" y="1192428"/>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874058" y="1781051"/>
            <a:ext cx="7355542" cy="3554819"/>
          </a:xfrm>
          <a:prstGeom prst="rect">
            <a:avLst/>
          </a:prstGeom>
        </p:spPr>
        <p:txBody>
          <a:bodyPr wrap="square">
            <a:spAutoFit/>
          </a:bodyPr>
          <a:lstStyle/>
          <a:p>
            <a:pPr marL="285750" indent="-285750" algn="just">
              <a:lnSpc>
                <a:spcPct val="125000"/>
              </a:lnSpc>
              <a:spcAft>
                <a:spcPts val="0"/>
              </a:spcAft>
              <a:buFont typeface="Wingdings" panose="05000000000000000000" pitchFamily="2" charset="2"/>
              <a:buChar char="p"/>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对于多处理器，</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CPU</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调度的一种方法是让一个处理器（主处理器）处理所有调度决定、</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处理以及其他系统活动，其他处理器只执行用户代码。这个方称为非对称多处理</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(asymmetric multiprocessing)</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，这种方法只有一个处理器访问系统数据结构，减少了数据共享的需要。</a:t>
            </a:r>
            <a:endPar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a:p>
            <a:pPr algn="just">
              <a:lnSpc>
                <a:spcPct val="125000"/>
              </a:lnSpc>
              <a:spcAft>
                <a:spcPts val="0"/>
              </a:spcAft>
            </a:pPr>
            <a:endParaRPr lang="zh-CN" altLang="zh-CN" b="1" kern="100" dirty="0">
              <a:solidFill>
                <a:srgbClr val="002C6C"/>
              </a:solidFill>
              <a:latin typeface="华文楷体" panose="02010600040101010101" pitchFamily="2" charset="-122"/>
              <a:ea typeface="华文楷体" panose="02010600040101010101" pitchFamily="2" charset="-122"/>
            </a:endParaRPr>
          </a:p>
          <a:p>
            <a:pPr marL="285750" indent="-285750" algn="just">
              <a:lnSpc>
                <a:spcPct val="125000"/>
              </a:lnSpc>
              <a:spcAft>
                <a:spcPts val="0"/>
              </a:spcAft>
              <a:buFont typeface="Wingdings" panose="05000000000000000000" pitchFamily="2" charset="2"/>
              <a:buChar char="p"/>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另外一种方法是使用对称多处理</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err="1">
                <a:solidFill>
                  <a:srgbClr val="002C6C"/>
                </a:solidFill>
                <a:latin typeface="华文楷体" panose="02010600040101010101" pitchFamily="2" charset="-122"/>
                <a:ea typeface="华文楷体" panose="02010600040101010101" pitchFamily="2" charset="-122"/>
                <a:cs typeface="宋体" panose="02010600030101010101" pitchFamily="2" charset="-122"/>
              </a:rPr>
              <a:t>sysmmetric</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 multiprocessing, SMP)</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即每个处理器自我调度。所有进程可能处在一个共同的就绪队列中，也可能每个处理器都有自己私有的就绪队列。无论怎样，每个处理器的调度程序都检查共同就绪队列，以便选择执行一个进程。我们以下讨论主要针对</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SMP</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系统。</a:t>
            </a:r>
            <a:endParaRPr lang="zh-CN" altLang="zh-CN" b="1" kern="100" dirty="0">
              <a:solidFill>
                <a:srgbClr val="002C6C"/>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37288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413" y="1146597"/>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处理器亲和性</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2696213"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6.4 </a:t>
            </a:r>
            <a:r>
              <a:rPr lang="zh-CN" altLang="en-US" dirty="0">
                <a:latin typeface="华文楷体" panose="02010600040101010101" pitchFamily="2" charset="-122"/>
                <a:ea typeface="华文楷体" panose="02010600040101010101" pitchFamily="2" charset="-122"/>
              </a:rPr>
              <a:t>多处理器调度</a:t>
            </a:r>
          </a:p>
        </p:txBody>
      </p:sp>
      <p:sp>
        <p:nvSpPr>
          <p:cNvPr id="10" name="矩形 9"/>
          <p:cNvSpPr/>
          <p:nvPr/>
        </p:nvSpPr>
        <p:spPr>
          <a:xfrm>
            <a:off x="665552" y="1192428"/>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46413" y="1775497"/>
            <a:ext cx="7963118" cy="1200329"/>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当一个进程运行在一个特定的处理器上时会缓存该进程的一些数据和上下文，如果进程被迁移到另外一个处理器上，那么上一个处理器上缓存的数据设为无效，第二个处理器缓存应刷新。由于这些操作代价很高，所以大多数</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SMP</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系统试图避免进程从一个处理器迁移另一个处理器。这叫做处理器的亲和性</a:t>
            </a:r>
            <a:r>
              <a:rPr lang="zh-CN" altLang="en-US"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b="1" dirty="0">
              <a:latin typeface="华文楷体" panose="02010600040101010101" pitchFamily="2" charset="-122"/>
              <a:ea typeface="华文楷体" panose="02010600040101010101" pitchFamily="2" charset="-122"/>
            </a:endParaRPr>
          </a:p>
        </p:txBody>
      </p:sp>
      <p:sp>
        <p:nvSpPr>
          <p:cNvPr id="6" name="文本框 5"/>
          <p:cNvSpPr txBox="1"/>
          <p:nvPr/>
        </p:nvSpPr>
        <p:spPr>
          <a:xfrm>
            <a:off x="713272" y="4580432"/>
            <a:ext cx="7416557" cy="1015663"/>
          </a:xfrm>
          <a:prstGeom prst="rect">
            <a:avLst/>
          </a:prstGeom>
          <a:noFill/>
        </p:spPr>
        <p:txBody>
          <a:bodyPr wrap="square" rtlCol="0">
            <a:spAutoFit/>
          </a:bodyPr>
          <a:lstStyle/>
          <a:p>
            <a:r>
              <a:rPr lang="zh-CN" altLang="en-US" sz="2000" b="1" dirty="0">
                <a:solidFill>
                  <a:srgbClr val="0C0CC6"/>
                </a:solidFill>
                <a:latin typeface="华文楷体" panose="02010600040101010101" pitchFamily="2" charset="-122"/>
                <a:ea typeface="华文楷体" panose="02010600040101010101" pitchFamily="2" charset="-122"/>
              </a:rPr>
              <a:t>硬亲和性</a:t>
            </a:r>
            <a:endParaRPr lang="en-US" altLang="zh-CN" sz="2000" b="1" dirty="0">
              <a:solidFill>
                <a:srgbClr val="0C0CC6"/>
              </a:solidFill>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有的操作系统提供系统调用来支持硬亲和性，从而使某个进程运行在某个处理器子集中。</a:t>
            </a:r>
            <a:endParaRPr lang="zh-CN" altLang="en-US" sz="2000" b="1" dirty="0">
              <a:latin typeface="华文楷体" panose="02010600040101010101" pitchFamily="2" charset="-122"/>
              <a:ea typeface="华文楷体" panose="02010600040101010101" pitchFamily="2" charset="-122"/>
            </a:endParaRPr>
          </a:p>
        </p:txBody>
      </p:sp>
      <p:sp>
        <p:nvSpPr>
          <p:cNvPr id="7" name="矩形 6"/>
          <p:cNvSpPr/>
          <p:nvPr/>
        </p:nvSpPr>
        <p:spPr>
          <a:xfrm>
            <a:off x="665552" y="3204616"/>
            <a:ext cx="7464278" cy="1015663"/>
          </a:xfrm>
          <a:prstGeom prst="rect">
            <a:avLst/>
          </a:prstGeom>
        </p:spPr>
        <p:txBody>
          <a:bodyPr wrap="square">
            <a:spAutoFit/>
          </a:bodyPr>
          <a:lstStyle/>
          <a:p>
            <a:r>
              <a:rPr lang="zh-CN" altLang="zh-CN" sz="2000"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 </a:t>
            </a:r>
            <a:r>
              <a:rPr lang="zh-CN" altLang="en-US" sz="2000"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软亲和性：</a:t>
            </a:r>
            <a:endParaRPr lang="en-US" altLang="zh-CN" sz="2000"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当一个操作系统试图保持进程运行在同一处理器上，但是这个进程也可以迁移到其他进程上，这种亲和性叫做软亲和性</a:t>
            </a:r>
            <a:r>
              <a:rPr lang="zh-CN" altLang="en-US" sz="2000" b="1"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477371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413" y="1146597"/>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负载均衡</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2696213"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6.4 </a:t>
            </a:r>
            <a:r>
              <a:rPr lang="zh-CN" altLang="en-US" dirty="0">
                <a:latin typeface="华文楷体" panose="02010600040101010101" pitchFamily="2" charset="-122"/>
                <a:ea typeface="华文楷体" panose="02010600040101010101" pitchFamily="2" charset="-122"/>
              </a:rPr>
              <a:t>多处理器调度</a:t>
            </a:r>
          </a:p>
        </p:txBody>
      </p:sp>
      <p:sp>
        <p:nvSpPr>
          <p:cNvPr id="10" name="矩形 9"/>
          <p:cNvSpPr/>
          <p:nvPr/>
        </p:nvSpPr>
        <p:spPr>
          <a:xfrm>
            <a:off x="665552" y="1192428"/>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46413" y="1748821"/>
            <a:ext cx="7963118" cy="646331"/>
          </a:xfrm>
          <a:prstGeom prst="rect">
            <a:avLst/>
          </a:prstGeom>
        </p:spPr>
        <p:txBody>
          <a:bodyPr wrap="square">
            <a:spAutoFit/>
          </a:bodyPr>
          <a:lstStyle/>
          <a:p>
            <a:r>
              <a:rPr lang="zh-CN" altLang="zh-CN" b="1" dirty="0"/>
              <a:t>对于</a:t>
            </a:r>
            <a:r>
              <a:rPr lang="en-US" altLang="zh-CN" b="1" dirty="0"/>
              <a:t> SMP </a:t>
            </a:r>
            <a:r>
              <a:rPr lang="zh-CN" altLang="zh-CN" b="1" dirty="0"/>
              <a:t>系统，重要的是保持所有处理器的负载平衡，以便充分利用多处理器的优点</a:t>
            </a:r>
            <a:r>
              <a:rPr lang="zh-CN" altLang="en-US" b="1" dirty="0">
                <a:latin typeface="华文楷体" panose="02010600040101010101" pitchFamily="2" charset="-122"/>
                <a:ea typeface="华文楷体" panose="02010600040101010101" pitchFamily="2" charset="-122"/>
                <a:cs typeface="宋体" panose="02010600030101010101" pitchFamily="2" charset="-122"/>
              </a:rPr>
              <a:t>。</a:t>
            </a:r>
            <a:endParaRPr lang="zh-CN" altLang="en-US" b="1" dirty="0">
              <a:latin typeface="华文楷体" panose="02010600040101010101" pitchFamily="2" charset="-122"/>
              <a:ea typeface="华文楷体" panose="02010600040101010101" pitchFamily="2" charset="-122"/>
            </a:endParaRPr>
          </a:p>
        </p:txBody>
      </p:sp>
      <p:sp>
        <p:nvSpPr>
          <p:cNvPr id="2" name="矩形 1"/>
          <p:cNvSpPr/>
          <p:nvPr/>
        </p:nvSpPr>
        <p:spPr>
          <a:xfrm>
            <a:off x="328803" y="2808799"/>
            <a:ext cx="7860456" cy="2169825"/>
          </a:xfrm>
          <a:prstGeom prst="rect">
            <a:avLst/>
          </a:prstGeom>
        </p:spPr>
        <p:txBody>
          <a:bodyPr wrap="square">
            <a:spAutoFit/>
          </a:bodyPr>
          <a:lstStyle/>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负载</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均</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衡通常有两种方法推迁移和拉迁移。</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en-US"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推迁移</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一个特定的任务周期性地检查每个处理器的负载，如果发现不平</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衡，</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那么通过将进程从超载处理器推到空闲或不太忙的处理器，从而平均</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分配负载。</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p>
          <a:p>
            <a:pPr indent="266700">
              <a:lnSpc>
                <a:spcPct val="125000"/>
              </a:lnSpc>
              <a:spcAft>
                <a:spcPts val="0"/>
              </a:spcAft>
            </a:pP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拉迁移</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当空闲处理器从一个忙的处理器上拉一个等待任务时，发生拉迁</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移。</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例如，</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Linux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调度程序实现了这两种技术。</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
        <p:nvSpPr>
          <p:cNvPr id="8" name="矩形 7"/>
          <p:cNvSpPr/>
          <p:nvPr/>
        </p:nvSpPr>
        <p:spPr>
          <a:xfrm>
            <a:off x="1146822" y="5378824"/>
            <a:ext cx="6596678" cy="400110"/>
          </a:xfrm>
          <a:prstGeom prst="rect">
            <a:avLst/>
          </a:prstGeom>
        </p:spPr>
        <p:txBody>
          <a:bodyPr wrap="none">
            <a:spAutoFit/>
          </a:bodyPr>
          <a:lstStyle/>
          <a:p>
            <a:r>
              <a:rPr lang="zh-CN" altLang="en-US" sz="2000"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值得注意的是：</a:t>
            </a:r>
            <a:r>
              <a:rPr lang="zh-CN" altLang="zh-CN" sz="2000"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负载</a:t>
            </a:r>
            <a:r>
              <a:rPr lang="zh-CN" altLang="zh-CN" sz="2000" b="1" kern="100" dirty="0">
                <a:solidFill>
                  <a:srgbClr val="6C0000"/>
                </a:solidFill>
                <a:latin typeface="Times New Roman" panose="02020603050405020304" pitchFamily="18" charset="0"/>
                <a:ea typeface="宋体" panose="02010600030101010101" pitchFamily="2" charset="-122"/>
                <a:cs typeface="Helvetica" panose="020B0604020202020204" pitchFamily="34" charset="0"/>
              </a:rPr>
              <a:t>均</a:t>
            </a:r>
            <a:r>
              <a:rPr lang="zh-CN" altLang="zh-CN" sz="2000"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衡往往会抵消处理器亲和性的好处</a:t>
            </a:r>
            <a:endParaRPr lang="zh-CN" altLang="en-US" sz="2000" b="1" dirty="0">
              <a:solidFill>
                <a:srgbClr val="6C0000"/>
              </a:solidFill>
            </a:endParaRPr>
          </a:p>
        </p:txBody>
      </p:sp>
    </p:spTree>
    <p:extLst>
      <p:ext uri="{BB962C8B-B14F-4D97-AF65-F5344CB8AC3E}">
        <p14:creationId xmlns:p14="http://schemas.microsoft.com/office/powerpoint/2010/main" val="561349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a:extLst>
              <a:ext uri="{FF2B5EF4-FFF2-40B4-BE49-F238E27FC236}">
                <a16:creationId xmlns:a16="http://schemas.microsoft.com/office/drawing/2014/main" id="{32489555-ECA0-455E-B618-B85925093D47}"/>
              </a:ext>
            </a:extLst>
          </p:cNvPr>
          <p:cNvSpPr>
            <a:spLocks noGrp="1"/>
          </p:cNvSpPr>
          <p:nvPr>
            <p:ph idx="1"/>
          </p:nvPr>
        </p:nvSpPr>
        <p:spPr>
          <a:xfrm>
            <a:off x="611188" y="333375"/>
            <a:ext cx="8424862" cy="5686425"/>
          </a:xfrm>
        </p:spPr>
        <p:txBody>
          <a:bodyPr>
            <a:normAutofit fontScale="92500" lnSpcReduction="10000"/>
          </a:bodyPr>
          <a:lstStyle/>
          <a:p>
            <a:pPr>
              <a:lnSpc>
                <a:spcPct val="110000"/>
              </a:lnSpc>
              <a:defRPr/>
            </a:pPr>
            <a:r>
              <a:rPr lang="zh-CN" altLang="en-US" sz="2400" dirty="0"/>
              <a:t>假设下列进程在所指定的时刻到达等待执行。每个进程将运行所列出的时间量长度。在回答问题时，假设使用非抢占式调度算法，基于选择时你所拥有的信息作出决定。</a:t>
            </a:r>
          </a:p>
          <a:p>
            <a:pPr marL="0" indent="0">
              <a:buFont typeface="Wingdings" panose="05000000000000000000" pitchFamily="2" charset="2"/>
              <a:buNone/>
              <a:defRPr/>
            </a:pPr>
            <a:r>
              <a:rPr lang="zh-CN" altLang="en-US" sz="2400" dirty="0"/>
              <a:t>进程   到达时间   区间时间</a:t>
            </a:r>
          </a:p>
          <a:p>
            <a:pPr marL="0" indent="0">
              <a:buFont typeface="Wingdings" panose="05000000000000000000" pitchFamily="2" charset="2"/>
              <a:buNone/>
              <a:defRPr/>
            </a:pPr>
            <a:r>
              <a:rPr lang="en-US" altLang="zh-CN" sz="2400" i="1" dirty="0"/>
              <a:t>P</a:t>
            </a:r>
            <a:r>
              <a:rPr lang="en-US" altLang="zh-CN" sz="2400" dirty="0"/>
              <a:t>1       0.0             8</a:t>
            </a:r>
          </a:p>
          <a:p>
            <a:pPr marL="0" indent="0">
              <a:buFont typeface="Wingdings" panose="05000000000000000000" pitchFamily="2" charset="2"/>
              <a:buNone/>
              <a:defRPr/>
            </a:pPr>
            <a:r>
              <a:rPr lang="en-US" altLang="zh-CN" sz="2400" i="1" dirty="0"/>
              <a:t>P</a:t>
            </a:r>
            <a:r>
              <a:rPr lang="en-US" altLang="zh-CN" sz="2400" dirty="0"/>
              <a:t>2       0.4             4</a:t>
            </a:r>
          </a:p>
          <a:p>
            <a:pPr marL="0" indent="0">
              <a:buFont typeface="Wingdings" panose="05000000000000000000" pitchFamily="2" charset="2"/>
              <a:buNone/>
              <a:defRPr/>
            </a:pPr>
            <a:r>
              <a:rPr lang="en-US" altLang="zh-CN" sz="2400" i="1" dirty="0"/>
              <a:t>P</a:t>
            </a:r>
            <a:r>
              <a:rPr lang="en-US" altLang="zh-CN" sz="2400" dirty="0"/>
              <a:t>3       1.0             1</a:t>
            </a:r>
          </a:p>
          <a:p>
            <a:pPr lvl="1">
              <a:lnSpc>
                <a:spcPct val="110000"/>
              </a:lnSpc>
              <a:defRPr/>
            </a:pPr>
            <a:r>
              <a:rPr lang="en-US" altLang="zh-CN" sz="2400" dirty="0"/>
              <a:t>a</a:t>
            </a:r>
            <a:r>
              <a:rPr lang="zh-CN" altLang="en-US" sz="2400" dirty="0"/>
              <a:t>使用</a:t>
            </a:r>
            <a:r>
              <a:rPr lang="en-US" altLang="zh-CN" sz="2400" dirty="0"/>
              <a:t>FCFS</a:t>
            </a:r>
            <a:r>
              <a:rPr lang="zh-CN" altLang="en-US" sz="2400" dirty="0"/>
              <a:t>调度算法时，这些进程的平均周转时间？</a:t>
            </a:r>
          </a:p>
          <a:p>
            <a:pPr lvl="1">
              <a:lnSpc>
                <a:spcPct val="110000"/>
              </a:lnSpc>
              <a:defRPr/>
            </a:pPr>
            <a:r>
              <a:rPr lang="en-US" altLang="zh-CN" sz="2400" dirty="0"/>
              <a:t>b</a:t>
            </a:r>
            <a:r>
              <a:rPr lang="zh-CN" altLang="en-US" sz="2400" dirty="0"/>
              <a:t>使用</a:t>
            </a:r>
            <a:r>
              <a:rPr lang="en-US" altLang="zh-CN" sz="2400" dirty="0"/>
              <a:t>SJF</a:t>
            </a:r>
            <a:r>
              <a:rPr lang="zh-CN" altLang="en-US" sz="2400" dirty="0"/>
              <a:t>调度算法时，这些进程的平均周转时间？</a:t>
            </a:r>
          </a:p>
          <a:p>
            <a:pPr lvl="1">
              <a:lnSpc>
                <a:spcPct val="110000"/>
              </a:lnSpc>
              <a:defRPr/>
            </a:pPr>
            <a:r>
              <a:rPr lang="en-US" altLang="zh-CN" sz="2400" dirty="0"/>
              <a:t>C SJF</a:t>
            </a:r>
            <a:r>
              <a:rPr lang="zh-CN" altLang="en-US" sz="2400" dirty="0"/>
              <a:t>调度算法被认为能提高性能，但是注意在时刻</a:t>
            </a:r>
            <a:r>
              <a:rPr lang="en-US" altLang="zh-CN" sz="2400" dirty="0"/>
              <a:t>0</a:t>
            </a:r>
            <a:r>
              <a:rPr lang="zh-CN" altLang="en-US" sz="2400" dirty="0"/>
              <a:t>选择运行进程</a:t>
            </a:r>
            <a:r>
              <a:rPr lang="en-US" altLang="zh-CN" sz="2400" dirty="0"/>
              <a:t>P1</a:t>
            </a:r>
            <a:r>
              <a:rPr lang="zh-CN" altLang="en-US" sz="2400" dirty="0"/>
              <a:t>因为无法知道两个更短的进程很快会到来。如果在第一个时间单元</a:t>
            </a:r>
            <a:r>
              <a:rPr lang="en-US" altLang="zh-CN" sz="2400" dirty="0"/>
              <a:t>CPU</a:t>
            </a:r>
            <a:r>
              <a:rPr lang="zh-CN" altLang="en-US" sz="2400" dirty="0"/>
              <a:t>被置为空闲，然后使用</a:t>
            </a:r>
            <a:r>
              <a:rPr lang="en-US" altLang="zh-CN" sz="2400" dirty="0"/>
              <a:t>SJF</a:t>
            </a:r>
            <a:r>
              <a:rPr lang="zh-CN" altLang="en-US" sz="2400" dirty="0"/>
              <a:t>调度算法，计算这时的平均周转时间是多少？注意在空闲时，进程</a:t>
            </a:r>
            <a:r>
              <a:rPr lang="en-US" altLang="zh-CN" sz="2400" dirty="0"/>
              <a:t>P1</a:t>
            </a:r>
            <a:r>
              <a:rPr lang="zh-CN" altLang="en-US" sz="2400" dirty="0"/>
              <a:t>和</a:t>
            </a:r>
            <a:r>
              <a:rPr lang="en-US" altLang="zh-CN" sz="2400" dirty="0"/>
              <a:t>P2</a:t>
            </a:r>
            <a:r>
              <a:rPr lang="zh-CN" altLang="en-US" sz="2400" dirty="0"/>
              <a:t>在等待，所以他们的等待时间可能会增加。这个算法刻意被认为是预知（</a:t>
            </a:r>
            <a:r>
              <a:rPr lang="en-US" altLang="zh-CN" sz="2400" dirty="0"/>
              <a:t>future-knowledge</a:t>
            </a:r>
            <a:r>
              <a:rPr lang="zh-CN" altLang="en-US" sz="2400" dirty="0"/>
              <a:t>）调度。</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5789C274-1D82-41FD-8FEE-42C3AF1452C0}"/>
              </a:ext>
            </a:extLst>
          </p:cNvPr>
          <p:cNvSpPr>
            <a:spLocks noGrp="1"/>
          </p:cNvSpPr>
          <p:nvPr>
            <p:ph type="title"/>
          </p:nvPr>
        </p:nvSpPr>
        <p:spPr>
          <a:xfrm>
            <a:off x="609600" y="304800"/>
            <a:ext cx="7772400" cy="387350"/>
          </a:xfrm>
        </p:spPr>
        <p:txBody>
          <a:bodyPr>
            <a:normAutofit fontScale="90000"/>
          </a:bodyPr>
          <a:lstStyle/>
          <a:p>
            <a:r>
              <a:rPr lang="en-US" altLang="zh-CN"/>
              <a:t>Assignment</a:t>
            </a:r>
            <a:endParaRPr lang="zh-CN" altLang="en-US"/>
          </a:p>
        </p:txBody>
      </p:sp>
      <p:sp>
        <p:nvSpPr>
          <p:cNvPr id="109571" name="内容占位符 2" descr="Rectangle: Click to edit Master text styles&#10;Second level&#10;Third level&#10;Fourth level&#10;Fifth level">
            <a:extLst>
              <a:ext uri="{FF2B5EF4-FFF2-40B4-BE49-F238E27FC236}">
                <a16:creationId xmlns:a16="http://schemas.microsoft.com/office/drawing/2014/main" id="{E28810BE-DEFB-4D48-AD2A-7D5C4F6E7CD5}"/>
              </a:ext>
            </a:extLst>
          </p:cNvPr>
          <p:cNvSpPr>
            <a:spLocks noGrp="1"/>
          </p:cNvSpPr>
          <p:nvPr>
            <p:ph idx="1"/>
          </p:nvPr>
        </p:nvSpPr>
        <p:spPr>
          <a:xfrm>
            <a:off x="468313" y="765175"/>
            <a:ext cx="7772400" cy="4603750"/>
          </a:xfrm>
        </p:spPr>
        <p:txBody>
          <a:bodyPr/>
          <a:lstStyle/>
          <a:p>
            <a:r>
              <a:rPr lang="en-US" altLang="zh-CN" sz="2800"/>
              <a:t> </a:t>
            </a:r>
            <a:r>
              <a:rPr lang="zh-CN" altLang="en-US" sz="2800"/>
              <a:t>一个</a:t>
            </a:r>
            <a:r>
              <a:rPr lang="en-US" altLang="zh-CN" sz="2800"/>
              <a:t>CPU</a:t>
            </a:r>
            <a:r>
              <a:rPr lang="zh-CN" altLang="en-US" sz="2800"/>
              <a:t>调度算法决定了它所调度的进程的执行顺序。如果在一个处理器上有</a:t>
            </a:r>
            <a:r>
              <a:rPr lang="en-US" altLang="zh-CN" sz="2800" i="1"/>
              <a:t>n</a:t>
            </a:r>
            <a:r>
              <a:rPr lang="zh-CN" altLang="en-US" sz="2800"/>
              <a:t>个进程要被调度，可能有多少种不同的调度算法？给出一个用</a:t>
            </a:r>
            <a:r>
              <a:rPr lang="en-US" altLang="zh-CN" sz="2800" i="1"/>
              <a:t>n</a:t>
            </a:r>
            <a:r>
              <a:rPr lang="zh-CN" altLang="en-US" sz="2800"/>
              <a:t>表示的公式。</a:t>
            </a:r>
            <a:endParaRPr lang="en-US" altLang="zh-CN" sz="2800"/>
          </a:p>
          <a:p>
            <a:r>
              <a:rPr lang="zh-CN" altLang="en-US" sz="2800"/>
              <a:t>考虑下列进程集，进程占用的</a:t>
            </a:r>
            <a:r>
              <a:rPr lang="en-US" altLang="zh-CN" sz="2800"/>
              <a:t>CPU</a:t>
            </a:r>
            <a:r>
              <a:rPr lang="zh-CN" altLang="en-US" sz="2800"/>
              <a:t>区间时间长度以毫秒来计算</a:t>
            </a:r>
            <a:r>
              <a:rPr lang="en-US" altLang="zh-CN" sz="2800"/>
              <a:t>:</a:t>
            </a:r>
            <a:endParaRPr lang="zh-CN" altLang="en-US" sz="2800"/>
          </a:p>
        </p:txBody>
      </p:sp>
      <p:sp>
        <p:nvSpPr>
          <p:cNvPr id="109572" name="矩形 3">
            <a:extLst>
              <a:ext uri="{FF2B5EF4-FFF2-40B4-BE49-F238E27FC236}">
                <a16:creationId xmlns:a16="http://schemas.microsoft.com/office/drawing/2014/main" id="{D7B18371-D8B6-4EFD-A667-E442AA16F898}"/>
              </a:ext>
            </a:extLst>
          </p:cNvPr>
          <p:cNvSpPr>
            <a:spLocks noChangeArrowheads="1"/>
          </p:cNvSpPr>
          <p:nvPr/>
        </p:nvSpPr>
        <p:spPr bwMode="auto">
          <a:xfrm>
            <a:off x="1725613" y="3429000"/>
            <a:ext cx="5538787"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tabLst>
                <a:tab pos="2222500" algn="ctr"/>
                <a:tab pos="3997325" algn="ctr"/>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tabLst>
                <a:tab pos="2222500" algn="ctr"/>
                <a:tab pos="3997325" algn="ctr"/>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tabLst>
                <a:tab pos="2222500" algn="ctr"/>
                <a:tab pos="3997325" algn="ctr"/>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 typeface="Monotype Sorts" pitchFamily="2" charset="2"/>
              <a:buNone/>
            </a:pPr>
            <a:r>
              <a:rPr lang="en-US" altLang="zh-CN" sz="2800" u="sng"/>
              <a:t>Process</a:t>
            </a:r>
            <a:r>
              <a:rPr lang="en-US" altLang="zh-CN" sz="2800"/>
              <a:t>	  </a:t>
            </a:r>
            <a:r>
              <a:rPr lang="en-US" altLang="zh-CN" sz="2800" u="sng"/>
              <a:t>Burst Time    priority</a:t>
            </a:r>
          </a:p>
          <a:p>
            <a:pPr eaLnBrk="1" hangingPunct="1">
              <a:lnSpc>
                <a:spcPct val="90000"/>
              </a:lnSpc>
              <a:spcBef>
                <a:spcPct val="0"/>
              </a:spcBef>
              <a:buClrTx/>
              <a:buSzTx/>
              <a:buFont typeface="Monotype Sorts" pitchFamily="2" charset="2"/>
              <a:buNone/>
            </a:pPr>
            <a:r>
              <a:rPr lang="en-US" altLang="zh-CN" sz="2400"/>
              <a:t>P</a:t>
            </a:r>
            <a:r>
              <a:rPr lang="en-US" altLang="zh-CN" sz="2400" baseline="-25000"/>
              <a:t>1	                       </a:t>
            </a:r>
            <a:r>
              <a:rPr lang="en-US" altLang="zh-CN" sz="2400"/>
              <a:t>10               3</a:t>
            </a:r>
          </a:p>
          <a:p>
            <a:pPr eaLnBrk="1" hangingPunct="1">
              <a:lnSpc>
                <a:spcPct val="90000"/>
              </a:lnSpc>
              <a:spcBef>
                <a:spcPct val="0"/>
              </a:spcBef>
              <a:buClrTx/>
              <a:buSzTx/>
              <a:buFont typeface="Monotype Sorts" pitchFamily="2" charset="2"/>
              <a:buNone/>
            </a:pPr>
            <a:r>
              <a:rPr lang="en-US" altLang="zh-CN" sz="2400"/>
              <a:t>P</a:t>
            </a:r>
            <a:r>
              <a:rPr lang="en-US" altLang="zh-CN" sz="2400" baseline="-25000"/>
              <a:t>2                            	 </a:t>
            </a:r>
            <a:r>
              <a:rPr lang="en-US" altLang="zh-CN" sz="2400"/>
              <a:t>1                1</a:t>
            </a:r>
          </a:p>
          <a:p>
            <a:pPr eaLnBrk="1" hangingPunct="1">
              <a:lnSpc>
                <a:spcPct val="90000"/>
              </a:lnSpc>
              <a:spcBef>
                <a:spcPct val="0"/>
              </a:spcBef>
              <a:buClrTx/>
              <a:buSzTx/>
              <a:buFont typeface="Monotype Sorts" pitchFamily="2" charset="2"/>
              <a:buNone/>
            </a:pPr>
            <a:r>
              <a:rPr lang="en-US" altLang="zh-CN" sz="2400"/>
              <a:t>P</a:t>
            </a:r>
            <a:r>
              <a:rPr lang="en-US" altLang="zh-CN" sz="2400" baseline="-25000"/>
              <a:t>3	                          </a:t>
            </a:r>
            <a:r>
              <a:rPr lang="en-US" altLang="zh-CN" sz="2400"/>
              <a:t>2                3</a:t>
            </a:r>
          </a:p>
          <a:p>
            <a:pPr eaLnBrk="1" hangingPunct="1">
              <a:lnSpc>
                <a:spcPct val="90000"/>
              </a:lnSpc>
              <a:spcBef>
                <a:spcPct val="0"/>
              </a:spcBef>
              <a:buClrTx/>
              <a:buSzTx/>
              <a:buFont typeface="Monotype Sorts" pitchFamily="2" charset="2"/>
              <a:buNone/>
            </a:pPr>
            <a:r>
              <a:rPr lang="en-US" altLang="zh-CN" sz="2400"/>
              <a:t>P4</a:t>
            </a:r>
            <a:r>
              <a:rPr lang="en-US" altLang="zh-CN" sz="2400" baseline="-25000"/>
              <a:t>                           </a:t>
            </a:r>
            <a:r>
              <a:rPr lang="en-US" altLang="zh-CN" sz="2400"/>
              <a:t> 1                4</a:t>
            </a:r>
          </a:p>
          <a:p>
            <a:pPr eaLnBrk="1" hangingPunct="1">
              <a:lnSpc>
                <a:spcPct val="90000"/>
              </a:lnSpc>
              <a:spcBef>
                <a:spcPct val="0"/>
              </a:spcBef>
              <a:buClrTx/>
              <a:buSzTx/>
              <a:buFont typeface="Monotype Sorts" pitchFamily="2" charset="2"/>
              <a:buNone/>
            </a:pPr>
            <a:r>
              <a:rPr lang="en-US" altLang="zh-CN" sz="2400"/>
              <a:t>P5                   5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衡量调度算法的指标</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6.1 </a:t>
            </a:r>
            <a:r>
              <a:rPr lang="zh-CN" altLang="en-US" dirty="0">
                <a:latin typeface="华文楷体" panose="02010600040101010101" pitchFamily="2" charset="-122"/>
                <a:ea typeface="华文楷体" panose="02010600040101010101" pitchFamily="2" charset="-122"/>
              </a:rPr>
              <a:t>处理器调度算法的目标</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26064" y="1609355"/>
            <a:ext cx="7678270" cy="4247317"/>
          </a:xfrm>
          <a:prstGeom prst="rect">
            <a:avLst/>
          </a:prstGeom>
        </p:spPr>
        <p:txBody>
          <a:bodyPr wrap="square">
            <a:spAutoFit/>
          </a:bodyPr>
          <a:lstStyle/>
          <a:p>
            <a:pPr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en-US"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CPU </a:t>
            </a: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使用率：</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应使</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CPU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尽可能地忙碌。好的调度策略应该尽可能地提高</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CPU</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的利用率。</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吞吐量：</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是在一个时间单元内进程完成的数量。对于长进程，吞吐量可能为每小时一个进程；对于短进程，吞吐量可能为每秒十个进程。</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周转时间：</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从进程提交到进程完成的时间段称为周转时间。周转时间为所有时间段之和，包括等待进入内存、在就绪队列中等待、在</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CPU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上执行和</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I/O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执行。</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等待时间：</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等待时间为在就绪队列中所有进程等待所花的时间之和。</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响应时间：</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对于交互系统，周转时间不是最佳准则，响应时间更为合理。响应时间</a:t>
            </a:r>
            <a:r>
              <a:rPr lang="zh-CN" altLang="zh-CN" b="1" kern="100" dirty="0">
                <a:solidFill>
                  <a:srgbClr val="000000"/>
                </a:solidFill>
                <a:latin typeface="华文楷体" panose="02010600040101010101" pitchFamily="2" charset="-122"/>
                <a:ea typeface="华文楷体" panose="02010600040101010101" pitchFamily="2" charset="-122"/>
              </a:rPr>
              <a:t>是指从用户提交一个请求开始，直到系统首次产生响应为止的这段时间。</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8184559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B3F83CD2-CFC0-4594-B049-6CFA135675E6}"/>
              </a:ext>
            </a:extLst>
          </p:cNvPr>
          <p:cNvSpPr>
            <a:spLocks noGrp="1"/>
          </p:cNvSpPr>
          <p:nvPr>
            <p:ph type="title"/>
          </p:nvPr>
        </p:nvSpPr>
        <p:spPr/>
        <p:txBody>
          <a:bodyPr/>
          <a:lstStyle/>
          <a:p>
            <a:endParaRPr lang="zh-CN" altLang="en-US"/>
          </a:p>
        </p:txBody>
      </p:sp>
      <p:sp>
        <p:nvSpPr>
          <p:cNvPr id="110595" name="内容占位符 2" descr="Rectangle: Click to edit Master text styles&#10;Second level&#10;Third level&#10;Fourth level&#10;Fifth level">
            <a:extLst>
              <a:ext uri="{FF2B5EF4-FFF2-40B4-BE49-F238E27FC236}">
                <a16:creationId xmlns:a16="http://schemas.microsoft.com/office/drawing/2014/main" id="{552944E3-C317-416C-8DD6-6E9873C3D75B}"/>
              </a:ext>
            </a:extLst>
          </p:cNvPr>
          <p:cNvSpPr>
            <a:spLocks noGrp="1"/>
          </p:cNvSpPr>
          <p:nvPr>
            <p:ph idx="1"/>
          </p:nvPr>
        </p:nvSpPr>
        <p:spPr>
          <a:xfrm>
            <a:off x="755650" y="1473200"/>
            <a:ext cx="8237348" cy="4114800"/>
          </a:xfrm>
        </p:spPr>
        <p:txBody>
          <a:bodyPr/>
          <a:lstStyle/>
          <a:p>
            <a:pPr>
              <a:lnSpc>
                <a:spcPct val="100000"/>
              </a:lnSpc>
            </a:pPr>
            <a:r>
              <a:rPr lang="zh-CN" altLang="en-US" dirty="0"/>
              <a:t>假设在时刻</a:t>
            </a:r>
            <a:r>
              <a:rPr lang="en-US" altLang="zh-CN" dirty="0"/>
              <a:t>0</a:t>
            </a:r>
            <a:r>
              <a:rPr lang="zh-CN" altLang="en-US" dirty="0"/>
              <a:t>进程以</a:t>
            </a:r>
            <a:r>
              <a:rPr lang="en-US" altLang="zh-CN" i="1" dirty="0"/>
              <a:t>P</a:t>
            </a:r>
            <a:r>
              <a:rPr lang="en-US" altLang="zh-CN" dirty="0"/>
              <a:t>1</a:t>
            </a:r>
            <a:r>
              <a:rPr lang="zh-CN" altLang="en-US" dirty="0"/>
              <a:t>，</a:t>
            </a:r>
            <a:r>
              <a:rPr lang="en-US" altLang="zh-CN" i="1" dirty="0"/>
              <a:t>P</a:t>
            </a:r>
            <a:r>
              <a:rPr lang="en-US" altLang="zh-CN" dirty="0"/>
              <a:t>2</a:t>
            </a:r>
            <a:r>
              <a:rPr lang="zh-CN" altLang="en-US" dirty="0"/>
              <a:t>，</a:t>
            </a:r>
            <a:r>
              <a:rPr lang="en-US" altLang="zh-CN" i="1" dirty="0"/>
              <a:t>P</a:t>
            </a:r>
            <a:r>
              <a:rPr lang="en-US" altLang="zh-CN" dirty="0"/>
              <a:t>3</a:t>
            </a:r>
            <a:r>
              <a:rPr lang="zh-CN" altLang="en-US" dirty="0"/>
              <a:t>，</a:t>
            </a:r>
            <a:r>
              <a:rPr lang="en-US" altLang="zh-CN" i="1" dirty="0"/>
              <a:t>P</a:t>
            </a:r>
            <a:r>
              <a:rPr lang="en-US" altLang="zh-CN" dirty="0"/>
              <a:t>4</a:t>
            </a:r>
            <a:r>
              <a:rPr lang="zh-CN" altLang="en-US" dirty="0"/>
              <a:t>，</a:t>
            </a:r>
            <a:r>
              <a:rPr lang="en-US" altLang="zh-CN" i="1" dirty="0"/>
              <a:t>P</a:t>
            </a:r>
            <a:r>
              <a:rPr lang="en-US" altLang="zh-CN" dirty="0"/>
              <a:t>5</a:t>
            </a:r>
            <a:r>
              <a:rPr lang="zh-CN" altLang="en-US" dirty="0"/>
              <a:t>的顺序到达。</a:t>
            </a:r>
          </a:p>
          <a:p>
            <a:pPr lvl="1">
              <a:lnSpc>
                <a:spcPct val="100000"/>
              </a:lnSpc>
            </a:pPr>
            <a:r>
              <a:rPr lang="en-US" altLang="zh-CN" dirty="0"/>
              <a:t>a</a:t>
            </a:r>
            <a:r>
              <a:rPr lang="zh-CN" altLang="en-US" dirty="0"/>
              <a:t>．画出</a:t>
            </a:r>
            <a:r>
              <a:rPr lang="en-US" altLang="zh-CN" dirty="0"/>
              <a:t>4</a:t>
            </a:r>
            <a:r>
              <a:rPr lang="zh-CN" altLang="en-US" dirty="0"/>
              <a:t>个</a:t>
            </a:r>
            <a:r>
              <a:rPr lang="en-US" altLang="zh-CN" dirty="0"/>
              <a:t>Gantt</a:t>
            </a:r>
            <a:r>
              <a:rPr lang="zh-CN" altLang="en-US" dirty="0"/>
              <a:t>图分别演示用</a:t>
            </a:r>
            <a:r>
              <a:rPr lang="en-US" altLang="zh-CN" dirty="0"/>
              <a:t>FCFS</a:t>
            </a:r>
            <a:r>
              <a:rPr lang="zh-CN" altLang="en-US" dirty="0"/>
              <a:t>、</a:t>
            </a:r>
            <a:r>
              <a:rPr lang="en-US" altLang="zh-CN" dirty="0"/>
              <a:t>SJF</a:t>
            </a:r>
            <a:r>
              <a:rPr lang="zh-CN" altLang="en-US" dirty="0"/>
              <a:t>、非抢占优先级（数字小代表优先级高）和</a:t>
            </a:r>
            <a:r>
              <a:rPr lang="en-US" altLang="zh-CN" dirty="0"/>
              <a:t>RR</a:t>
            </a:r>
            <a:r>
              <a:rPr lang="zh-CN" altLang="en-US" dirty="0"/>
              <a:t>（时间片</a:t>
            </a:r>
            <a:r>
              <a:rPr lang="en-US" altLang="zh-CN" dirty="0"/>
              <a:t>=1</a:t>
            </a:r>
            <a:r>
              <a:rPr lang="zh-CN" altLang="en-US" dirty="0"/>
              <a:t>）算法调度时进程的执行过程。</a:t>
            </a:r>
          </a:p>
          <a:p>
            <a:pPr lvl="1">
              <a:lnSpc>
                <a:spcPct val="100000"/>
              </a:lnSpc>
            </a:pPr>
            <a:r>
              <a:rPr lang="en-US" altLang="zh-CN" dirty="0"/>
              <a:t>b</a:t>
            </a:r>
            <a:r>
              <a:rPr lang="zh-CN" altLang="en-US" dirty="0"/>
              <a:t>．在</a:t>
            </a:r>
            <a:r>
              <a:rPr lang="en-US" altLang="zh-CN" dirty="0"/>
              <a:t>a</a:t>
            </a:r>
            <a:r>
              <a:rPr lang="zh-CN" altLang="en-US" dirty="0"/>
              <a:t>里每个进程在每种调度算法下的周转时间是多少？</a:t>
            </a:r>
          </a:p>
          <a:p>
            <a:pPr lvl="1">
              <a:lnSpc>
                <a:spcPct val="100000"/>
              </a:lnSpc>
            </a:pPr>
            <a:r>
              <a:rPr lang="en-US" altLang="zh-CN" dirty="0"/>
              <a:t>c</a:t>
            </a:r>
            <a:r>
              <a:rPr lang="zh-CN" altLang="en-US" dirty="0"/>
              <a:t>．在</a:t>
            </a:r>
            <a:r>
              <a:rPr lang="en-US" altLang="zh-CN" dirty="0"/>
              <a:t>a</a:t>
            </a:r>
            <a:r>
              <a:rPr lang="zh-CN" altLang="en-US" dirty="0"/>
              <a:t>里每个进程在每种调度算法下的等待时间是多少？</a:t>
            </a:r>
            <a:endParaRPr lang="en-US" altLang="zh-CN" dirty="0"/>
          </a:p>
          <a:p>
            <a:pPr lvl="1">
              <a:lnSpc>
                <a:spcPct val="100000"/>
              </a:lnSpc>
            </a:pPr>
            <a:r>
              <a:rPr lang="en-US" altLang="zh-CN" dirty="0"/>
              <a:t>d</a:t>
            </a:r>
            <a:r>
              <a:rPr lang="zh-CN" altLang="en-US" dirty="0"/>
              <a:t>．在</a:t>
            </a:r>
            <a:r>
              <a:rPr lang="en-US" altLang="zh-CN" dirty="0"/>
              <a:t>a</a:t>
            </a:r>
            <a:r>
              <a:rPr lang="zh-CN" altLang="en-US" dirty="0"/>
              <a:t>里结果哪一种调度算法的平均等待时间对所有进程而言最小？</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F3A92E1-1725-45E8-A844-33E4C98BBF03}"/>
              </a:ext>
            </a:extLst>
          </p:cNvPr>
          <p:cNvSpPr>
            <a:spLocks noGrp="1" noChangeArrowheads="1"/>
          </p:cNvSpPr>
          <p:nvPr>
            <p:ph type="title"/>
          </p:nvPr>
        </p:nvSpPr>
        <p:spPr>
          <a:xfrm>
            <a:off x="684213" y="598488"/>
            <a:ext cx="8077200" cy="609600"/>
          </a:xfrm>
        </p:spPr>
        <p:txBody>
          <a:bodyPr>
            <a:normAutofit fontScale="90000"/>
          </a:bodyPr>
          <a:lstStyle/>
          <a:p>
            <a:pPr eaLnBrk="1" hangingPunct="1"/>
            <a:r>
              <a:rPr lang="en-US" altLang="zh-CN"/>
              <a:t>Optimization Criteria</a:t>
            </a:r>
          </a:p>
        </p:txBody>
      </p:sp>
      <p:sp>
        <p:nvSpPr>
          <p:cNvPr id="33795" name="Rectangle 3" descr="Rectangle: Click to edit Master text styles&#10;Second level&#10;Third level&#10;Fourth level&#10;Fifth level">
            <a:extLst>
              <a:ext uri="{FF2B5EF4-FFF2-40B4-BE49-F238E27FC236}">
                <a16:creationId xmlns:a16="http://schemas.microsoft.com/office/drawing/2014/main" id="{81BAB5BB-D6D8-4D5A-B6EF-F0FF5D8F2AFB}"/>
              </a:ext>
            </a:extLst>
          </p:cNvPr>
          <p:cNvSpPr>
            <a:spLocks noGrp="1" noChangeArrowheads="1"/>
          </p:cNvSpPr>
          <p:nvPr>
            <p:ph type="body" sz="half" idx="1"/>
          </p:nvPr>
        </p:nvSpPr>
        <p:spPr>
          <a:xfrm>
            <a:off x="690563" y="1557338"/>
            <a:ext cx="7634287" cy="4483100"/>
          </a:xfrm>
        </p:spPr>
        <p:txBody>
          <a:bodyPr/>
          <a:lstStyle/>
          <a:p>
            <a:pPr eaLnBrk="1" hangingPunct="1"/>
            <a:r>
              <a:rPr lang="en-US" altLang="zh-CN"/>
              <a:t>Maximize </a:t>
            </a:r>
          </a:p>
          <a:p>
            <a:pPr lvl="1" eaLnBrk="1" hangingPunct="1"/>
            <a:r>
              <a:rPr lang="en-US" altLang="zh-CN"/>
              <a:t>CPU utilization</a:t>
            </a:r>
          </a:p>
          <a:p>
            <a:pPr lvl="1" eaLnBrk="1" hangingPunct="1"/>
            <a:r>
              <a:rPr lang="en-US" altLang="zh-CN"/>
              <a:t>throughput</a:t>
            </a:r>
          </a:p>
          <a:p>
            <a:pPr eaLnBrk="1" hangingPunct="1"/>
            <a:r>
              <a:rPr lang="en-US" altLang="zh-CN"/>
              <a:t>Minimize</a:t>
            </a:r>
          </a:p>
          <a:p>
            <a:pPr lvl="1" eaLnBrk="1" hangingPunct="1"/>
            <a:r>
              <a:rPr lang="en-US" altLang="zh-CN"/>
              <a:t>turnaround time </a:t>
            </a:r>
          </a:p>
          <a:p>
            <a:pPr lvl="1" eaLnBrk="1" hangingPunct="1"/>
            <a:r>
              <a:rPr lang="en-US" altLang="zh-CN"/>
              <a:t>waiting time </a:t>
            </a:r>
          </a:p>
          <a:p>
            <a:pPr lvl="1" eaLnBrk="1" hangingPunct="1"/>
            <a:r>
              <a:rPr lang="en-US" altLang="zh-CN"/>
              <a:t>response time</a:t>
            </a:r>
          </a:p>
          <a:p>
            <a:pPr eaLnBrk="1" hangingPunct="1"/>
            <a:r>
              <a:rPr lang="en-US" altLang="zh-CN"/>
              <a:t>Average</a:t>
            </a:r>
          </a:p>
          <a:p>
            <a:pPr eaLnBrk="1" hangingPunct="1"/>
            <a:r>
              <a:rPr lang="en-US" altLang="zh-CN"/>
              <a:t>Stability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26235"/>
            <a:ext cx="701355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rPr>
              <a:t>调度策略的类别</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6.1 </a:t>
            </a:r>
            <a:r>
              <a:rPr lang="zh-CN" altLang="en-US" dirty="0">
                <a:latin typeface="华文楷体" panose="02010600040101010101" pitchFamily="2" charset="-122"/>
                <a:ea typeface="华文楷体" panose="02010600040101010101" pitchFamily="2" charset="-122"/>
              </a:rPr>
              <a:t>处理器调度算法的目标</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864867" y="2076834"/>
            <a:ext cx="7230262" cy="2367828"/>
          </a:xfrm>
          <a:prstGeom prst="rect">
            <a:avLst/>
          </a:prstGeom>
        </p:spPr>
        <p:txBody>
          <a:bodyPr wrap="square">
            <a:spAutoFit/>
          </a:bodyPr>
          <a:lstStyle/>
          <a:p>
            <a:pPr marL="342900" lvl="0" indent="-342900" algn="just">
              <a:lnSpc>
                <a:spcPct val="125000"/>
              </a:lnSpc>
              <a:spcAft>
                <a:spcPts val="0"/>
              </a:spcAft>
              <a:buFont typeface="Wingdings" panose="05000000000000000000" pitchFamily="2" charset="2"/>
              <a:buChar char=""/>
            </a:pPr>
            <a:r>
              <a:rPr lang="zh-CN" altLang="zh-CN" sz="2000" b="1" kern="100" dirty="0">
                <a:solidFill>
                  <a:srgbClr val="1171FF"/>
                </a:solidFill>
                <a:latin typeface="华文楷体" panose="02010600040101010101" pitchFamily="2" charset="-122"/>
                <a:ea typeface="华文楷体" panose="02010600040101010101" pitchFamily="2" charset="-122"/>
              </a:rPr>
              <a:t>非抢占式调度：</a:t>
            </a:r>
            <a:r>
              <a:rPr lang="zh-CN" altLang="en-US" sz="2000" dirty="0">
                <a:latin typeface="宋体" panose="02010600030101010101" pitchFamily="2" charset="-122"/>
              </a:rPr>
              <a:t>某一进程被调度运行后，除非由于它自身的原因不能运行，否则一直运行下去</a:t>
            </a:r>
            <a:endParaRPr lang="en-US" altLang="zh-CN" sz="2000" b="1" kern="100" dirty="0">
              <a:solidFill>
                <a:srgbClr val="000000"/>
              </a:solidFill>
              <a:latin typeface="华文楷体" panose="02010600040101010101" pitchFamily="2" charset="-122"/>
              <a:ea typeface="华文楷体" panose="02010600040101010101" pitchFamily="2" charset="-122"/>
            </a:endParaRPr>
          </a:p>
          <a:p>
            <a:pPr lvl="0" algn="just">
              <a:lnSpc>
                <a:spcPct val="125000"/>
              </a:lnSpc>
              <a:spcAft>
                <a:spcPts val="0"/>
              </a:spcAft>
            </a:pPr>
            <a:endParaRPr lang="zh-CN" altLang="zh-CN" sz="2000" b="1" kern="100" dirty="0">
              <a:latin typeface="华文楷体" panose="02010600040101010101" pitchFamily="2" charset="-122"/>
              <a:ea typeface="华文楷体" panose="02010600040101010101" pitchFamily="2" charset="-122"/>
            </a:endParaRPr>
          </a:p>
          <a:p>
            <a:pPr marL="342900" indent="-342900" algn="just">
              <a:lnSpc>
                <a:spcPct val="125000"/>
              </a:lnSpc>
              <a:buFont typeface="Wingdings" panose="05000000000000000000" pitchFamily="2" charset="2"/>
              <a:buChar char=""/>
            </a:pPr>
            <a:r>
              <a:rPr lang="zh-CN" altLang="zh-CN" sz="2000" b="1" kern="100" dirty="0">
                <a:solidFill>
                  <a:srgbClr val="1171FF"/>
                </a:solidFill>
                <a:latin typeface="华文楷体" panose="02010600040101010101" pitchFamily="2" charset="-122"/>
                <a:ea typeface="华文楷体" panose="02010600040101010101" pitchFamily="2" charset="-122"/>
              </a:rPr>
              <a:t>抢占式调度：</a:t>
            </a:r>
            <a:r>
              <a:rPr lang="zh-CN" altLang="en-US" sz="2000" dirty="0">
                <a:latin typeface="宋体" panose="02010600030101010101" pitchFamily="2" charset="-122"/>
              </a:rPr>
              <a:t>当有比正在运行的进程优先级更高的进程就绪时，系统可强行剥夺正在运行进程的</a:t>
            </a:r>
            <a:r>
              <a:rPr lang="en-US" altLang="zh-CN" sz="2000" dirty="0">
                <a:latin typeface="宋体" panose="02010600030101010101" pitchFamily="2" charset="-122"/>
              </a:rPr>
              <a:t>CPU，</a:t>
            </a:r>
            <a:r>
              <a:rPr lang="zh-CN" altLang="en-US" sz="2000" dirty="0">
                <a:latin typeface="宋体" panose="02010600030101010101" pitchFamily="2" charset="-122"/>
              </a:rPr>
              <a:t>提供给具有更高优先级的进程使用</a:t>
            </a:r>
          </a:p>
        </p:txBody>
      </p:sp>
    </p:spTree>
    <p:extLst>
      <p:ext uri="{BB962C8B-B14F-4D97-AF65-F5344CB8AC3E}">
        <p14:creationId xmlns:p14="http://schemas.microsoft.com/office/powerpoint/2010/main" val="325155795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7480</TotalTime>
  <Words>5390</Words>
  <Application>Microsoft Office PowerPoint</Application>
  <PresentationFormat>全屏显示(4:3)</PresentationFormat>
  <Paragraphs>856</Paragraphs>
  <Slides>71</Slides>
  <Notes>17</Notes>
  <HiddenSlides>0</HiddenSlides>
  <MMClips>0</MMClips>
  <ScaleCrop>false</ScaleCrop>
  <HeadingPairs>
    <vt:vector size="8" baseType="variant">
      <vt:variant>
        <vt:lpstr>已用的字体</vt:lpstr>
      </vt:variant>
      <vt:variant>
        <vt:i4>19</vt:i4>
      </vt:variant>
      <vt:variant>
        <vt:lpstr>主题</vt:lpstr>
      </vt:variant>
      <vt:variant>
        <vt:i4>4</vt:i4>
      </vt:variant>
      <vt:variant>
        <vt:lpstr>嵌入 OLE 服务器</vt:lpstr>
      </vt:variant>
      <vt:variant>
        <vt:i4>5</vt:i4>
      </vt:variant>
      <vt:variant>
        <vt:lpstr>幻灯片标题</vt:lpstr>
      </vt:variant>
      <vt:variant>
        <vt:i4>71</vt:i4>
      </vt:variant>
    </vt:vector>
  </HeadingPairs>
  <TitlesOfParts>
    <vt:vector size="99" baseType="lpstr">
      <vt:lpstr>DotumChe</vt:lpstr>
      <vt:lpstr>Monotype Sorts</vt:lpstr>
      <vt:lpstr>等线</vt:lpstr>
      <vt:lpstr>等线 Light</vt:lpstr>
      <vt:lpstr>仿宋</vt:lpstr>
      <vt:lpstr>黑体</vt:lpstr>
      <vt:lpstr>华文楷体</vt:lpstr>
      <vt:lpstr>楷体_GB2312</vt:lpstr>
      <vt:lpstr>宋体</vt:lpstr>
      <vt:lpstr>微软雅黑</vt:lpstr>
      <vt:lpstr>Arial</vt:lpstr>
      <vt:lpstr>Calibri</vt:lpstr>
      <vt:lpstr>Calibri Light</vt:lpstr>
      <vt:lpstr>Century Gothic</vt:lpstr>
      <vt:lpstr>Helvetica</vt:lpstr>
      <vt:lpstr>Symbol</vt:lpstr>
      <vt:lpstr>Tahoma</vt:lpstr>
      <vt:lpstr>Times New Roman</vt:lpstr>
      <vt:lpstr>Wingdings</vt:lpstr>
      <vt:lpstr>模板页面</vt:lpstr>
      <vt:lpstr>Custom Design</vt:lpstr>
      <vt:lpstr>1_模板页面</vt:lpstr>
      <vt:lpstr>1_Custom Design</vt:lpstr>
      <vt:lpstr>Equation.3</vt:lpstr>
      <vt:lpstr>Equation</vt:lpstr>
      <vt:lpstr>Visio</vt:lpstr>
      <vt:lpstr>位图图像</vt:lpstr>
      <vt:lpstr>文档</vt:lpstr>
      <vt:lpstr>PowerPoint 演示文稿</vt:lpstr>
      <vt:lpstr>处理机调度</vt:lpstr>
      <vt:lpstr>调度算法评价</vt:lpstr>
      <vt:lpstr>PowerPoint 演示文稿</vt:lpstr>
      <vt:lpstr>调度算法性能的衡量</vt:lpstr>
      <vt:lpstr>PowerPoint 演示文稿</vt:lpstr>
      <vt:lpstr>PowerPoint 演示文稿</vt:lpstr>
      <vt:lpstr>Optimization Criteria</vt:lpstr>
      <vt:lpstr>PowerPoint 演示文稿</vt:lpstr>
      <vt:lpstr>PowerPoint 演示文稿</vt:lpstr>
      <vt:lpstr>长程调度</vt:lpstr>
      <vt:lpstr>进程调度</vt:lpstr>
      <vt:lpstr>交换调度</vt:lpstr>
      <vt:lpstr> 批处理作业的状态及转换</vt:lpstr>
      <vt:lpstr>作业和进程的状态转换图</vt:lpstr>
      <vt:lpstr>PowerPoint 演示文稿</vt:lpstr>
      <vt:lpstr>PowerPoint 演示文稿</vt:lpstr>
      <vt:lpstr>PowerPoint 演示文稿</vt:lpstr>
      <vt:lpstr>PowerPoint 演示文稿</vt:lpstr>
      <vt:lpstr>PowerPoint 演示文稿</vt:lpstr>
      <vt:lpstr>First-Come, First-Served (FCFS) Scheduling</vt:lpstr>
      <vt:lpstr>FCFS Scheduling (Cont.)</vt:lpstr>
      <vt:lpstr>Convoy Effect (护航效应)</vt:lpstr>
      <vt:lpstr>PowerPoint 演示文稿</vt:lpstr>
      <vt:lpstr>priority scheduling algorithm</vt:lpstr>
      <vt:lpstr>PowerPoint 演示文稿</vt:lpstr>
      <vt:lpstr>PowerPoint 演示文稿</vt:lpstr>
      <vt:lpstr>Example of SJF Scheduling</vt:lpstr>
      <vt:lpstr>Two SJF Schemes</vt:lpstr>
      <vt:lpstr>Example of Non-Preemptive SJF</vt:lpstr>
      <vt:lpstr>Example of Preemptive SJF</vt:lpstr>
      <vt:lpstr>A Conclusion as to SJF</vt:lpstr>
      <vt:lpstr>PowerPoint 演示文稿</vt:lpstr>
      <vt:lpstr>PowerPoint 演示文稿</vt:lpstr>
      <vt:lpstr>Example: HRRN---- (Highest response Ratio Next)</vt:lpstr>
      <vt:lpstr>PowerPoint 演示文稿</vt:lpstr>
      <vt:lpstr>PowerPoint 演示文稿</vt:lpstr>
      <vt:lpstr>PowerPoint 演示文稿</vt:lpstr>
      <vt:lpstr>PowerPoint 演示文稿</vt:lpstr>
      <vt:lpstr>PowerPoint 演示文稿</vt:lpstr>
      <vt:lpstr>Example of RR with Time Quantum = 20</vt:lpstr>
      <vt:lpstr>Round Robin (RR)</vt:lpstr>
      <vt:lpstr>PowerPoint 演示文稿</vt:lpstr>
      <vt:lpstr>PowerPoint 演示文稿</vt:lpstr>
      <vt:lpstr>作业调度算法应用例子</vt:lpstr>
      <vt:lpstr>PowerPoint 演示文稿</vt:lpstr>
      <vt:lpstr>先来先服务调度算法计算结果</vt:lpstr>
      <vt:lpstr>最短作业优先作业算法计算结果</vt:lpstr>
      <vt:lpstr>最高响应比优先作业算法计算结果</vt:lpstr>
      <vt:lpstr>PowerPoint 演示文稿</vt:lpstr>
      <vt:lpstr>PowerPoint 演示文稿</vt:lpstr>
      <vt:lpstr>PowerPoint 演示文稿</vt:lpstr>
      <vt:lpstr>PowerPoint 演示文稿</vt:lpstr>
      <vt:lpstr>PowerPoint 演示文稿</vt:lpstr>
      <vt:lpstr>实时系统中的调度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各进程的调度顺序和相对时间如下图所示： </vt:lpstr>
      <vt:lpstr>PowerPoint 演示文稿</vt:lpstr>
      <vt:lpstr>PowerPoint 演示文稿</vt:lpstr>
      <vt:lpstr>PowerPoint 演示文稿</vt:lpstr>
      <vt:lpstr>PowerPoint 演示文稿</vt:lpstr>
      <vt:lpstr>Assignment</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1282</cp:revision>
  <dcterms:created xsi:type="dcterms:W3CDTF">2015-08-18T02:51:00Z</dcterms:created>
  <dcterms:modified xsi:type="dcterms:W3CDTF">2020-09-30T03:31:06Z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